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0"/>
  </p:notesMasterIdLst>
  <p:sldIdLst>
    <p:sldId id="256" r:id="rId2"/>
    <p:sldId id="411" r:id="rId3"/>
    <p:sldId id="798" r:id="rId4"/>
    <p:sldId id="751" r:id="rId5"/>
    <p:sldId id="799" r:id="rId6"/>
    <p:sldId id="800" r:id="rId7"/>
    <p:sldId id="802" r:id="rId8"/>
    <p:sldId id="804" r:id="rId9"/>
    <p:sldId id="784" r:id="rId10"/>
    <p:sldId id="754" r:id="rId11"/>
    <p:sldId id="750" r:id="rId12"/>
    <p:sldId id="785" r:id="rId13"/>
    <p:sldId id="805" r:id="rId14"/>
    <p:sldId id="806" r:id="rId15"/>
    <p:sldId id="762" r:id="rId16"/>
    <p:sldId id="467" r:id="rId17"/>
    <p:sldId id="647" r:id="rId18"/>
    <p:sldId id="786" r:id="rId19"/>
    <p:sldId id="752" r:id="rId20"/>
    <p:sldId id="761" r:id="rId21"/>
    <p:sldId id="765" r:id="rId22"/>
    <p:sldId id="764" r:id="rId23"/>
    <p:sldId id="532" r:id="rId24"/>
    <p:sldId id="575" r:id="rId25"/>
    <p:sldId id="767" r:id="rId26"/>
    <p:sldId id="649" r:id="rId27"/>
    <p:sldId id="769" r:id="rId28"/>
    <p:sldId id="807" r:id="rId29"/>
    <p:sldId id="812" r:id="rId30"/>
    <p:sldId id="787" r:id="rId31"/>
    <p:sldId id="685" r:id="rId32"/>
    <p:sldId id="688" r:id="rId33"/>
    <p:sldId id="773" r:id="rId34"/>
    <p:sldId id="775" r:id="rId35"/>
    <p:sldId id="788" r:id="rId36"/>
    <p:sldId id="780" r:id="rId37"/>
    <p:sldId id="809" r:id="rId38"/>
    <p:sldId id="808" r:id="rId39"/>
    <p:sldId id="810" r:id="rId40"/>
    <p:sldId id="811" r:id="rId41"/>
    <p:sldId id="789" r:id="rId42"/>
    <p:sldId id="794" r:id="rId43"/>
    <p:sldId id="795" r:id="rId44"/>
    <p:sldId id="796" r:id="rId45"/>
    <p:sldId id="792" r:id="rId46"/>
    <p:sldId id="797" r:id="rId47"/>
    <p:sldId id="529" r:id="rId48"/>
    <p:sldId id="491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3"/>
    <p:restoredTop sz="91242"/>
  </p:normalViewPr>
  <p:slideViewPr>
    <p:cSldViewPr snapToGrid="0">
      <p:cViewPr varScale="1">
        <p:scale>
          <a:sx n="131" d="100"/>
          <a:sy n="131" d="100"/>
        </p:scale>
        <p:origin x="75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085A-4E97-294F-B761-3E1B782AFE9F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BD9A7-939F-844E-AA9E-BD9AA1552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0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1672E1-9E3D-2D48-9CA5-3FC00202C16D}" type="datetime3">
              <a:rPr lang="en-AU" altLang="en-US"/>
              <a:pPr/>
              <a:t>10 October, 2017</a:t>
            </a:fld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altLang="en-US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91EBA-66DE-044F-B4AC-ABBB7B374CBF}" type="slidenum">
              <a:rPr lang="en-AU" altLang="en-US"/>
              <a:pPr/>
              <a:t>17</a:t>
            </a:fld>
            <a:endParaRPr lang="en-AU" alt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07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10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A02CBC5-7053-1441-8791-D56FF2087A7B}" type="datetime3">
              <a:rPr lang="en-AU" altLang="en-US"/>
              <a:pPr/>
              <a:t>10 October, 2017</a:t>
            </a:fld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altLang="en-US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DF0E8-BBF3-414A-968B-8B44D7EA01AE}" type="slidenum">
              <a:rPr lang="en-AU" altLang="en-US"/>
              <a:pPr/>
              <a:t>23</a:t>
            </a:fld>
            <a:endParaRPr lang="en-AU" alt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82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73CEF23-822F-1146-BE9D-A6072DE10D27}" type="datetime3">
              <a:rPr lang="en-AU" altLang="en-US"/>
              <a:pPr/>
              <a:t>10 October, 2017</a:t>
            </a:fld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altLang="en-US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FA7AF-24AB-8742-83E4-36702F961258}" type="slidenum">
              <a:rPr lang="en-AU" altLang="en-US"/>
              <a:pPr/>
              <a:t>24</a:t>
            </a:fld>
            <a:endParaRPr lang="en-AU" alt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0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E920EB-13FF-EF4A-BA61-3FEF29B5F8B6}" type="datetime3">
              <a:rPr lang="en-AU" altLang="en-US"/>
              <a:pPr/>
              <a:t>10 October, 2017</a:t>
            </a:fld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altLang="en-US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C5ADB-D2AF-B34A-B3D8-499E4096DD10}" type="slidenum">
              <a:rPr lang="en-AU" altLang="en-US"/>
              <a:pPr/>
              <a:t>26</a:t>
            </a:fld>
            <a:endParaRPr lang="en-AU" alt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566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94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76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D6840F-7270-8B4A-A758-C4D78C56DFCC}" type="datetime3">
              <a:rPr lang="en-AU" altLang="en-US"/>
              <a:pPr/>
              <a:t>10 October, 2017</a:t>
            </a:fld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altLang="en-US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4CA00-43B8-5540-9505-E7B06BAF67DE}" type="slidenum">
              <a:rPr lang="en-AU" altLang="en-US"/>
              <a:pPr/>
              <a:t>31</a:t>
            </a:fld>
            <a:endParaRPr lang="en-AU" alt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41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94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11A872-E420-CD4B-AAC6-38F9BB06AC07}" type="datetime3">
              <a:rPr lang="en-AU" altLang="en-US"/>
              <a:pPr/>
              <a:t>10 October, 2017</a:t>
            </a:fld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altLang="en-US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923B7-8BF9-2342-94B6-7A3BA47FA1E3}" type="slidenum">
              <a:rPr lang="en-AU" altLang="en-US"/>
              <a:pPr/>
              <a:t>32</a:t>
            </a:fld>
            <a:endParaRPr lang="en-AU" alt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510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1" tIns="47536" rIns="95071" bIns="47536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24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4DF24-4FCB-9148-9F9E-F7987219468E}" type="slidenum">
              <a:rPr lang="en-AU"/>
              <a:pPr/>
              <a:t>34</a:t>
            </a:fld>
            <a:endParaRPr lang="en-A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9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78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62183B6-7929-D245-9936-155711B8BD60}" type="datetime3">
              <a:rPr lang="en-AU" altLang="en-US"/>
              <a:pPr/>
              <a:t>10 October, 2017</a:t>
            </a:fld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altLang="en-US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22829-AC3B-AF40-ACC9-757041623C7C}" type="slidenum">
              <a:rPr lang="en-AU" altLang="en-US"/>
              <a:pPr/>
              <a:t>47</a:t>
            </a:fld>
            <a:endParaRPr lang="en-AU" altLang="en-US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632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3E7673-3A84-2947-8A17-DC3789AC4B78}" type="datetime3">
              <a:rPr lang="en-AU"/>
              <a:pPr/>
              <a:t>10 October, 2017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9FC51-9FFC-5945-820B-81EB49251235}" type="slidenum">
              <a:rPr lang="en-AU"/>
              <a:pPr/>
              <a:t>48</a:t>
            </a:fld>
            <a:endParaRPr lang="en-AU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2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 = “Time</a:t>
            </a:r>
            <a:r>
              <a:rPr lang="en-US" baseline="0" dirty="0" smtClean="0"/>
              <a:t> between completion of instructions”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51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altLang="en-US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6CD16AD-3B65-474D-AC62-346E2358E837}" type="datetime3">
              <a:rPr lang="en-AU" altLang="en-US"/>
              <a:pPr/>
              <a:t>10 October, 2017</a:t>
            </a:fld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altLang="en-US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33554-7D31-7E45-B6D9-1579D0B52CB6}" type="slidenum">
              <a:rPr lang="en-AU" altLang="en-US"/>
              <a:pPr/>
              <a:t>10</a:t>
            </a:fld>
            <a:endParaRPr lang="en-AU" alt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73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739" y="573207"/>
            <a:ext cx="8628184" cy="21436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222251" y="3183341"/>
            <a:ext cx="8628063" cy="113617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70C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71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mericanTypewriter-Condensed" charset="0"/>
              <a:buChar char="−"/>
              <a:defRPr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Courier New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0" y="1090247"/>
            <a:ext cx="4292111" cy="3542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90247"/>
            <a:ext cx="4221773" cy="3542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3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14301"/>
            <a:ext cx="8628185" cy="7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0" y="1056863"/>
            <a:ext cx="4275443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740" y="1698701"/>
            <a:ext cx="4275443" cy="2943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056863"/>
            <a:ext cx="4221773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698701"/>
            <a:ext cx="4221773" cy="2943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14301"/>
            <a:ext cx="8628185" cy="7385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0" y="1056863"/>
            <a:ext cx="1508525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8831" y="1056864"/>
            <a:ext cx="6782093" cy="17229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739" y="2951560"/>
            <a:ext cx="1508526" cy="437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68831" y="2951560"/>
            <a:ext cx="6782093" cy="1739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5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72862" y="4767264"/>
            <a:ext cx="3950676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4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39" y="106792"/>
            <a:ext cx="8628184" cy="79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39" y="1055077"/>
            <a:ext cx="8628184" cy="3577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0" y="4767264"/>
            <a:ext cx="2250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31CF-B26C-E347-9AC9-78212C099D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34018" y="4767263"/>
            <a:ext cx="39851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Lecture 13: Pipelining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6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64" r:id="rId4"/>
    <p:sldLayoutId id="2147483665" r:id="rId5"/>
    <p:sldLayoutId id="2147483669" r:id="rId6"/>
    <p:sldLayoutId id="2147483666" r:id="rId7"/>
    <p:sldLayoutId id="2147483667" r:id="rId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61C: </a:t>
            </a:r>
            <a:br>
              <a:rPr lang="en-US" dirty="0"/>
            </a:br>
            <a:r>
              <a:rPr lang="en-US" dirty="0"/>
              <a:t>Great Ideas in Computer </a:t>
            </a:r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Lecture </a:t>
            </a:r>
            <a:r>
              <a:rPr lang="en-US" dirty="0" smtClean="0"/>
              <a:t>13: </a:t>
            </a:r>
            <a:r>
              <a:rPr lang="en-US" i="1" dirty="0" smtClean="0"/>
              <a:t>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Krste </a:t>
            </a:r>
            <a:r>
              <a:rPr lang="en-US" dirty="0" err="1"/>
              <a:t>Asanović</a:t>
            </a:r>
            <a:r>
              <a:rPr lang="en-US" dirty="0"/>
              <a:t> </a:t>
            </a:r>
            <a:r>
              <a:rPr lang="en-US" dirty="0" smtClean="0"/>
              <a:t>&amp; Randy Katz</a:t>
            </a:r>
          </a:p>
          <a:p>
            <a:pPr>
              <a:lnSpc>
                <a:spcPct val="150000"/>
              </a:lnSpc>
            </a:pPr>
            <a:r>
              <a:rPr lang="en-US" dirty="0"/>
              <a:t>http://</a:t>
            </a:r>
            <a:r>
              <a:rPr lang="en-US" dirty="0" err="1"/>
              <a:t>inst.eecs.berkeley.edu</a:t>
            </a:r>
            <a:r>
              <a:rPr lang="en-US" dirty="0"/>
              <a:t>/~</a:t>
            </a:r>
            <a:r>
              <a:rPr lang="en-US" dirty="0" smtClean="0"/>
              <a:t>cs61c/fa17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4" name="Picture 6" descr="f04-50-P3744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625" y="2008320"/>
            <a:ext cx="5921707" cy="276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Pipelined Control</a:t>
            </a:r>
            <a:endParaRPr lang="en-AU" alt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844154"/>
            <a:ext cx="8270875" cy="863203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Control signals derived from instruction</a:t>
            </a:r>
          </a:p>
          <a:p>
            <a:pPr lvl="1"/>
            <a:r>
              <a:rPr lang="en-AU" altLang="en-US" dirty="0"/>
              <a:t>As in single-cycle </a:t>
            </a:r>
            <a:r>
              <a:rPr lang="en-AU" altLang="en-US" dirty="0" smtClean="0"/>
              <a:t>implementation</a:t>
            </a:r>
          </a:p>
          <a:p>
            <a:pPr lvl="1"/>
            <a:r>
              <a:rPr lang="en-AU" altLang="en-US" dirty="0" smtClean="0"/>
              <a:t>Information is stored in pipeline registers for use by later stages</a:t>
            </a:r>
            <a:endParaRPr lang="en-AU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61c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 Ahead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721" y="896816"/>
            <a:ext cx="4936958" cy="370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RISC-V</a:t>
            </a:r>
            <a:r>
              <a:rPr lang="is-IS" dirty="0" smtClean="0"/>
              <a:t> Pipeline</a:t>
            </a:r>
          </a:p>
          <a:p>
            <a:r>
              <a:rPr lang="is-IS" dirty="0" smtClean="0"/>
              <a:t>Pipeline Control</a:t>
            </a:r>
          </a:p>
          <a:p>
            <a:r>
              <a:rPr lang="is-IS" dirty="0" smtClean="0"/>
              <a:t>Hazards</a:t>
            </a:r>
          </a:p>
          <a:p>
            <a:pPr lvl="1"/>
            <a:r>
              <a:rPr lang="is-IS" b="1" dirty="0" smtClean="0"/>
              <a:t>Structural</a:t>
            </a:r>
          </a:p>
          <a:p>
            <a:pPr lvl="1"/>
            <a:r>
              <a:rPr lang="is-IS" dirty="0" smtClean="0"/>
              <a:t>Data</a:t>
            </a:r>
          </a:p>
          <a:p>
            <a:pPr lvl="2"/>
            <a:r>
              <a:rPr lang="is-IS" dirty="0" smtClean="0"/>
              <a:t>R-type instructions</a:t>
            </a:r>
          </a:p>
          <a:p>
            <a:pPr lvl="2"/>
            <a:r>
              <a:rPr lang="is-IS" dirty="0" smtClean="0"/>
              <a:t>Load</a:t>
            </a:r>
          </a:p>
          <a:p>
            <a:pPr lvl="1"/>
            <a:r>
              <a:rPr lang="is-IS" dirty="0" smtClean="0"/>
              <a:t>Control</a:t>
            </a:r>
          </a:p>
          <a:p>
            <a:r>
              <a:rPr lang="is-IS" dirty="0" smtClean="0"/>
              <a:t>Superscalar processors</a:t>
            </a:r>
          </a:p>
          <a:p>
            <a:pPr lvl="1"/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Problem:  </a:t>
            </a:r>
            <a:r>
              <a:rPr lang="en-US" dirty="0" smtClean="0"/>
              <a:t>Two or more instructions in the pipeline compete for access to a single physical resource</a:t>
            </a:r>
          </a:p>
          <a:p>
            <a:r>
              <a:rPr lang="en-US" b="1" dirty="0" smtClean="0"/>
              <a:t>Solution 1: </a:t>
            </a:r>
            <a:r>
              <a:rPr lang="en-US" dirty="0" smtClean="0"/>
              <a:t>Instructions take it in turns to use resource, some instructions have to stall</a:t>
            </a:r>
            <a:endParaRPr lang="en-US" b="1" dirty="0" smtClean="0"/>
          </a:p>
          <a:p>
            <a:r>
              <a:rPr lang="en-US" b="1" dirty="0" smtClean="0"/>
              <a:t>Solution 2: </a:t>
            </a:r>
            <a:r>
              <a:rPr lang="en-US" dirty="0" smtClean="0"/>
              <a:t>Add more hardware to machine</a:t>
            </a:r>
          </a:p>
          <a:p>
            <a:r>
              <a:rPr lang="en-US" dirty="0" smtClean="0"/>
              <a:t>Can always solve a structural hazard by adding more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Regfile</a:t>
            </a:r>
            <a:r>
              <a:rPr lang="en-US" dirty="0" smtClean="0"/>
              <a:t> Structural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instruction:</a:t>
            </a:r>
          </a:p>
          <a:p>
            <a:pPr lvl="1"/>
            <a:r>
              <a:rPr lang="en-US" dirty="0" smtClean="0"/>
              <a:t>can read up to two operands in decode stage</a:t>
            </a:r>
          </a:p>
          <a:p>
            <a:pPr lvl="1"/>
            <a:r>
              <a:rPr lang="en-US" dirty="0" smtClean="0"/>
              <a:t>can write one value in </a:t>
            </a:r>
            <a:r>
              <a:rPr lang="en-US" dirty="0" err="1" smtClean="0"/>
              <a:t>writeback</a:t>
            </a:r>
            <a:r>
              <a:rPr lang="en-US" dirty="0" smtClean="0"/>
              <a:t> stage</a:t>
            </a:r>
          </a:p>
          <a:p>
            <a:r>
              <a:rPr lang="en-US" dirty="0" smtClean="0"/>
              <a:t>Avoid structural hazard by having separate “ports”</a:t>
            </a:r>
          </a:p>
          <a:p>
            <a:pPr lvl="1"/>
            <a:r>
              <a:rPr lang="en-US" dirty="0" smtClean="0"/>
              <a:t>two independent read ports and one independent write port</a:t>
            </a:r>
          </a:p>
          <a:p>
            <a:r>
              <a:rPr lang="en-US" dirty="0" smtClean="0"/>
              <a:t>Three accesses per cycle can happen simultaneously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0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Hazard: Memory Access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129" y="3138937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50" y="3679322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467" y="1551738"/>
            <a:ext cx="139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t0, t1, t2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467" y="2104508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t3, t4, t5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467" y="2686412"/>
            <a:ext cx="125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slt</a:t>
            </a:r>
            <a:r>
              <a:rPr lang="en-US" dirty="0" smtClean="0"/>
              <a:t> t6, t0, t3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6314" y="1551738"/>
            <a:ext cx="0" cy="274287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734" y="1458112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289" y="2005632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603" y="2568756"/>
            <a:ext cx="2711628" cy="512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5400000">
            <a:off x="-772690" y="3199294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064C0"/>
                </a:solidFill>
              </a:rPr>
              <a:t>instruction sequence</a:t>
            </a:r>
            <a:endParaRPr lang="en-US">
              <a:solidFill>
                <a:srgbClr val="3064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14" y="3256594"/>
            <a:ext cx="124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</a:t>
            </a:r>
            <a:r>
              <a:rPr lang="en-US" dirty="0" smtClean="0"/>
              <a:t> t0, 4(t3)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00408" y="3799700"/>
            <a:ext cx="121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lw</a:t>
            </a:r>
            <a:r>
              <a:rPr lang="en-US" dirty="0" smtClean="0"/>
              <a:t> t0, 8(t3)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64383" y="2067339"/>
            <a:ext cx="440473" cy="388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64383" y="3741029"/>
            <a:ext cx="440473" cy="388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0842" y="911227"/>
            <a:ext cx="3272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2000" dirty="0" smtClean="0"/>
              <a:t>Instruction and data memory used simultaneously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 smtClean="0"/>
              <a:t>Use two separate memories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2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 and Data Caches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91898" y="1048719"/>
            <a:ext cx="3048000" cy="3077308"/>
            <a:chOff x="609600" y="1676400"/>
            <a:chExt cx="3048000" cy="3962400"/>
          </a:xfrm>
        </p:grpSpPr>
        <p:sp>
          <p:nvSpPr>
            <p:cNvPr id="9" name="Rectangle 8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2164197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smtClean="0">
                  <a:solidFill>
                    <a:schemeClr val="tx1"/>
                  </a:solidFill>
                </a:rPr>
                <a:t>Control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523206" y="2725783"/>
              <a:ext cx="0" cy="323011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668588" y="2717104"/>
              <a:ext cx="0" cy="330896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030226" y="2487321"/>
            <a:ext cx="2367431" cy="1422791"/>
            <a:chOff x="914399" y="3505200"/>
            <a:chExt cx="2367431" cy="1897054"/>
          </a:xfrm>
        </p:grpSpPr>
        <p:sp>
          <p:nvSpPr>
            <p:cNvPr id="15" name="Rectangle 14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PC</a:t>
              </a: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14399" y="3886200"/>
              <a:ext cx="2362202" cy="767953"/>
              <a:chOff x="1600199" y="3962400"/>
              <a:chExt cx="1600201" cy="767953"/>
            </a:xfrm>
            <a:solidFill>
              <a:srgbClr val="9BBB59"/>
            </a:solidFill>
          </p:grpSpPr>
          <p:sp>
            <p:nvSpPr>
              <p:cNvPr id="20" name="Rectangle 19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05000" y="4114800"/>
                <a:ext cx="10310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14400" y="4540479"/>
              <a:ext cx="2367430" cy="861775"/>
              <a:chOff x="4572000" y="3245079"/>
              <a:chExt cx="2367430" cy="861775"/>
            </a:xfrm>
          </p:grpSpPr>
          <p:sp>
            <p:nvSpPr>
              <p:cNvPr id="18" name="Trapezoid 17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72000" y="3245079"/>
                <a:ext cx="2367430" cy="861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grpSp>
        <p:nvGrpSpPr>
          <p:cNvPr id="236" name="Group 235"/>
          <p:cNvGrpSpPr/>
          <p:nvPr/>
        </p:nvGrpSpPr>
        <p:grpSpPr>
          <a:xfrm>
            <a:off x="6332253" y="1048718"/>
            <a:ext cx="1905000" cy="3086100"/>
            <a:chOff x="6064623" y="1469509"/>
            <a:chExt cx="1905000" cy="4114800"/>
          </a:xfrm>
        </p:grpSpPr>
        <p:sp>
          <p:nvSpPr>
            <p:cNvPr id="30" name="Rectangle 29"/>
            <p:cNvSpPr/>
            <p:nvPr/>
          </p:nvSpPr>
          <p:spPr>
            <a:xfrm>
              <a:off x="6064623" y="1469509"/>
              <a:ext cx="1905000" cy="41148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Memory (DRAM)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217023" y="1926709"/>
              <a:ext cx="1524000" cy="3429000"/>
              <a:chOff x="4953000" y="1981200"/>
              <a:chExt cx="1524000" cy="3429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953000" y="40386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5334000" y="40386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715000" y="40386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206" name="Rectangle 20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6096000" y="40386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953000" y="47244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5334000" y="47244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715000" y="47244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6096000" y="47244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4953000" y="3352800"/>
                <a:ext cx="381000" cy="685800"/>
                <a:chOff x="7543800" y="3581400"/>
                <a:chExt cx="2362200" cy="685800"/>
              </a:xfrm>
              <a:solidFill>
                <a:srgbClr val="9BBB59"/>
              </a:solidFill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334000" y="33528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43" name="Rectangle 14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5715000" y="33528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6096000" y="33528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4953000" y="26670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334000" y="26670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5715000" y="26670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6096000" y="26670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4953000" y="19812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5334000" y="19812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5715000" y="19812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6096000" y="1981200"/>
                <a:ext cx="381000" cy="685800"/>
                <a:chOff x="7543800" y="3581400"/>
                <a:chExt cx="2362200" cy="685800"/>
              </a:xfrm>
              <a:solidFill>
                <a:schemeClr val="accent3"/>
              </a:solidFill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7543800" y="3581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7543800" y="3657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7543800" y="3733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7543800" y="3810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7543800" y="38862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543800" y="39624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7543800" y="40386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7543800" y="41148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7543800" y="4191000"/>
                  <a:ext cx="2362200" cy="7620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5181600" y="3352800"/>
                <a:ext cx="10668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mtClean="0">
                    <a:effectLst>
                      <a:glow rad="228600">
                        <a:schemeClr val="bg1">
                          <a:alpha val="75000"/>
                        </a:schemeClr>
                      </a:glow>
                    </a:effectLst>
                  </a:rPr>
                  <a:t>Bytes</a:t>
                </a:r>
                <a:endParaRPr lang="en-US" sz="240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233" name="Rectangle 232"/>
            <p:cNvSpPr/>
            <p:nvPr/>
          </p:nvSpPr>
          <p:spPr>
            <a:xfrm>
              <a:off x="6229610" y="2547161"/>
              <a:ext cx="1517017" cy="75844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Program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205612" y="4366383"/>
              <a:ext cx="1517017" cy="758448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Data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7" name="Rectangle 236"/>
          <p:cNvSpPr/>
          <p:nvPr/>
        </p:nvSpPr>
        <p:spPr>
          <a:xfrm>
            <a:off x="4367003" y="1628214"/>
            <a:ext cx="132699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Instruction Cache</a:t>
            </a:r>
            <a:endParaRPr lang="en-US" dirty="0"/>
          </a:p>
        </p:txBody>
      </p:sp>
      <p:sp>
        <p:nvSpPr>
          <p:cNvPr id="466" name="Rectangle 465"/>
          <p:cNvSpPr/>
          <p:nvPr/>
        </p:nvSpPr>
        <p:spPr>
          <a:xfrm>
            <a:off x="4367003" y="2758783"/>
            <a:ext cx="1326995" cy="6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</a:p>
          <a:p>
            <a:pPr algn="ctr"/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467" name="TextBox 466"/>
          <p:cNvSpPr txBox="1"/>
          <p:nvPr/>
        </p:nvSpPr>
        <p:spPr>
          <a:xfrm>
            <a:off x="2133600" y="4324350"/>
            <a:ext cx="536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Caches: small and fast “buffer” memories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8" name="Left-Right Arrow 467"/>
          <p:cNvSpPr/>
          <p:nvPr/>
        </p:nvSpPr>
        <p:spPr>
          <a:xfrm>
            <a:off x="3739898" y="1895750"/>
            <a:ext cx="627104" cy="1347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Left-Right Arrow 468"/>
          <p:cNvSpPr/>
          <p:nvPr/>
        </p:nvSpPr>
        <p:spPr>
          <a:xfrm>
            <a:off x="5700095" y="1892586"/>
            <a:ext cx="627104" cy="1347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Left-Right Arrow 469"/>
          <p:cNvSpPr/>
          <p:nvPr/>
        </p:nvSpPr>
        <p:spPr>
          <a:xfrm>
            <a:off x="3739898" y="3027165"/>
            <a:ext cx="627104" cy="1347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Left-Right Arrow 470"/>
          <p:cNvSpPr/>
          <p:nvPr/>
        </p:nvSpPr>
        <p:spPr>
          <a:xfrm>
            <a:off x="5700095" y="3024001"/>
            <a:ext cx="627104" cy="1347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466" grpId="0" animBg="1"/>
      <p:bldP spid="467" grpId="0"/>
      <p:bldP spid="468" grpId="0" animBg="1"/>
      <p:bldP spid="469" grpId="0" animBg="1"/>
      <p:bldP spid="470" grpId="0" animBg="1"/>
      <p:bldP spid="4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Lecture 13: Pipelining</a:t>
            </a:r>
            <a:endParaRPr lang="en-AU" alt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Structural Hazards – Summary</a:t>
            </a:r>
            <a:endParaRPr lang="en-AU" altLang="en-US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739" y="971550"/>
            <a:ext cx="8628184" cy="388619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Conflict </a:t>
            </a:r>
            <a:r>
              <a:rPr lang="en-US" altLang="en-US" dirty="0"/>
              <a:t>for use of a resource</a:t>
            </a:r>
          </a:p>
          <a:p>
            <a:r>
              <a:rPr lang="en-US" altLang="en-US" dirty="0"/>
              <a:t>In </a:t>
            </a:r>
            <a:r>
              <a:rPr lang="en-US" altLang="en-US" dirty="0" smtClean="0"/>
              <a:t>RISC-V </a:t>
            </a:r>
            <a:r>
              <a:rPr lang="en-US" altLang="en-US" dirty="0"/>
              <a:t>pipeline with a single memory</a:t>
            </a:r>
          </a:p>
          <a:p>
            <a:pPr lvl="1"/>
            <a:r>
              <a:rPr lang="en-US" altLang="en-US" dirty="0"/>
              <a:t>Load/store requires data access</a:t>
            </a:r>
          </a:p>
          <a:p>
            <a:pPr lvl="1"/>
            <a:r>
              <a:rPr lang="en-US" altLang="en-US" dirty="0" smtClean="0"/>
              <a:t>Without separate memories, instruction </a:t>
            </a:r>
            <a:r>
              <a:rPr lang="en-US" altLang="en-US" dirty="0"/>
              <a:t>fetch would have to </a:t>
            </a:r>
            <a:r>
              <a:rPr lang="en-US" altLang="en-US" i="1" dirty="0">
                <a:solidFill>
                  <a:srgbClr val="FF0000"/>
                </a:solidFill>
              </a:rPr>
              <a:t>stall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for that </a:t>
            </a:r>
            <a:r>
              <a:rPr lang="en-US" altLang="en-US" dirty="0" smtClean="0"/>
              <a:t>cycle</a:t>
            </a:r>
          </a:p>
          <a:p>
            <a:pPr lvl="2"/>
            <a:r>
              <a:rPr lang="en-US" altLang="en-US" dirty="0" smtClean="0"/>
              <a:t>All other operations in pipeline would have to wait</a:t>
            </a:r>
            <a:endParaRPr lang="en-US" altLang="en-US" dirty="0"/>
          </a:p>
          <a:p>
            <a:r>
              <a:rPr lang="en-US" altLang="en-US" dirty="0" smtClean="0"/>
              <a:t>Pipelined </a:t>
            </a:r>
            <a:r>
              <a:rPr lang="en-US" altLang="en-US" dirty="0" err="1" smtClean="0"/>
              <a:t>datapaths</a:t>
            </a:r>
            <a:r>
              <a:rPr lang="en-US" altLang="en-US" dirty="0" smtClean="0"/>
              <a:t> </a:t>
            </a:r>
            <a:r>
              <a:rPr lang="en-US" altLang="en-US" dirty="0"/>
              <a:t>require separate instruction/data memories</a:t>
            </a:r>
          </a:p>
          <a:p>
            <a:pPr lvl="1"/>
            <a:r>
              <a:rPr lang="en-US" altLang="en-US" dirty="0"/>
              <a:t>Or separate instruction/data </a:t>
            </a:r>
            <a:r>
              <a:rPr lang="en-US" altLang="en-US" dirty="0" smtClean="0"/>
              <a:t>caches</a:t>
            </a:r>
          </a:p>
          <a:p>
            <a:r>
              <a:rPr lang="en-US" altLang="en-US" dirty="0" smtClean="0"/>
              <a:t>RISC ISAs (including RISC-V) designed to avoid structural hazards</a:t>
            </a:r>
          </a:p>
          <a:p>
            <a:pPr lvl="1"/>
            <a:r>
              <a:rPr lang="en-US" altLang="en-US" dirty="0" smtClean="0"/>
              <a:t>e.g. at most one memory access/instruction</a:t>
            </a:r>
            <a:endParaRPr lang="en-AU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RISC-V</a:t>
            </a:r>
            <a:r>
              <a:rPr lang="is-IS" dirty="0" smtClean="0"/>
              <a:t> Pipeline</a:t>
            </a:r>
          </a:p>
          <a:p>
            <a:r>
              <a:rPr lang="is-IS" dirty="0" smtClean="0"/>
              <a:t>Pipeline Control</a:t>
            </a:r>
          </a:p>
          <a:p>
            <a:r>
              <a:rPr lang="is-IS" dirty="0" smtClean="0"/>
              <a:t>Hazards</a:t>
            </a:r>
          </a:p>
          <a:p>
            <a:pPr lvl="1"/>
            <a:r>
              <a:rPr lang="is-IS" dirty="0" smtClean="0"/>
              <a:t>Structural</a:t>
            </a:r>
          </a:p>
          <a:p>
            <a:pPr lvl="1"/>
            <a:r>
              <a:rPr lang="is-IS" b="1" dirty="0" smtClean="0"/>
              <a:t>Data</a:t>
            </a:r>
          </a:p>
          <a:p>
            <a:pPr lvl="2"/>
            <a:r>
              <a:rPr lang="is-IS" b="1" dirty="0" smtClean="0"/>
              <a:t>R-type instructions</a:t>
            </a:r>
          </a:p>
          <a:p>
            <a:pPr lvl="2"/>
            <a:r>
              <a:rPr lang="is-IS" dirty="0" smtClean="0"/>
              <a:t>Load</a:t>
            </a:r>
          </a:p>
          <a:p>
            <a:pPr lvl="1"/>
            <a:r>
              <a:rPr lang="is-IS" dirty="0" smtClean="0"/>
              <a:t>Control</a:t>
            </a:r>
          </a:p>
          <a:p>
            <a:r>
              <a:rPr lang="is-IS" dirty="0" smtClean="0"/>
              <a:t>Superscalar processors</a:t>
            </a:r>
          </a:p>
          <a:p>
            <a:pPr lvl="1"/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Hazard: Register Access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129" y="3138937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50" y="3679322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467" y="1551738"/>
            <a:ext cx="139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t0, t1, t2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467" y="2104508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t3, t4, t5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467" y="2686412"/>
            <a:ext cx="125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slt</a:t>
            </a:r>
            <a:r>
              <a:rPr lang="en-US" dirty="0" smtClean="0"/>
              <a:t> t6, t0, t3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6314" y="1551738"/>
            <a:ext cx="0" cy="274287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734" y="1458112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289" y="2005632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603" y="2568756"/>
            <a:ext cx="2711628" cy="512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5400000">
            <a:off x="-772690" y="3199294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064C0"/>
                </a:solidFill>
              </a:rPr>
              <a:t>instruction sequence</a:t>
            </a:r>
            <a:endParaRPr lang="en-US">
              <a:solidFill>
                <a:srgbClr val="3064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14" y="3256594"/>
            <a:ext cx="124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</a:t>
            </a:r>
            <a:r>
              <a:rPr lang="en-US" dirty="0" smtClean="0"/>
              <a:t> t0, 4(t3)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00408" y="3799700"/>
            <a:ext cx="121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lw</a:t>
            </a:r>
            <a:r>
              <a:rPr lang="en-US" dirty="0" smtClean="0"/>
              <a:t> t0, 8(t3)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64383" y="1505416"/>
            <a:ext cx="440473" cy="388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64383" y="3200644"/>
            <a:ext cx="440473" cy="388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81915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2000" dirty="0" smtClean="0"/>
              <a:t>Separate ports, but what if write to same value as read?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2000" dirty="0" smtClean="0"/>
              <a:t>Does </a:t>
            </a:r>
            <a:r>
              <a:rPr lang="en-US" sz="2000" b="1" dirty="0" err="1" smtClean="0">
                <a:latin typeface="Courier" charset="0"/>
                <a:ea typeface="Courier" charset="0"/>
                <a:cs typeface="Courier" charset="0"/>
              </a:rPr>
              <a:t>sw</a:t>
            </a:r>
            <a:r>
              <a:rPr lang="en-US" sz="2000" dirty="0" smtClean="0"/>
              <a:t> in the example fetch the old or new value?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RISC-V</a:t>
            </a:r>
            <a:r>
              <a:rPr lang="is-IS" b="1" dirty="0" smtClean="0"/>
              <a:t> Pipeline</a:t>
            </a:r>
          </a:p>
          <a:p>
            <a:r>
              <a:rPr lang="is-IS" dirty="0" smtClean="0"/>
              <a:t>Pipeline Control</a:t>
            </a:r>
          </a:p>
          <a:p>
            <a:r>
              <a:rPr lang="is-IS" dirty="0" smtClean="0"/>
              <a:t>Hazards</a:t>
            </a:r>
          </a:p>
          <a:p>
            <a:pPr lvl="1"/>
            <a:r>
              <a:rPr lang="is-IS" dirty="0" smtClean="0"/>
              <a:t>Structural</a:t>
            </a:r>
          </a:p>
          <a:p>
            <a:pPr lvl="1"/>
            <a:r>
              <a:rPr lang="is-IS" dirty="0" smtClean="0"/>
              <a:t>Data</a:t>
            </a:r>
          </a:p>
          <a:p>
            <a:pPr lvl="2"/>
            <a:r>
              <a:rPr lang="is-IS" dirty="0" smtClean="0"/>
              <a:t>R-type instructions</a:t>
            </a:r>
          </a:p>
          <a:p>
            <a:pPr lvl="2"/>
            <a:r>
              <a:rPr lang="is-IS" dirty="0" smtClean="0"/>
              <a:t>Load</a:t>
            </a:r>
          </a:p>
          <a:p>
            <a:pPr lvl="1"/>
            <a:r>
              <a:rPr lang="is-IS" dirty="0" smtClean="0"/>
              <a:t>Control</a:t>
            </a:r>
          </a:p>
          <a:p>
            <a:r>
              <a:rPr lang="is-IS" dirty="0" smtClean="0"/>
              <a:t>Superscalar processors</a:t>
            </a:r>
          </a:p>
          <a:p>
            <a:pPr lvl="1"/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Access Policy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215" y="3109575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036" y="3649960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1553" y="1522376"/>
            <a:ext cx="139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t0, t1, t2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1553" y="2075146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t3, t4, t5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1553" y="2657050"/>
            <a:ext cx="125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slt</a:t>
            </a:r>
            <a:r>
              <a:rPr lang="en-US" dirty="0" smtClean="0"/>
              <a:t> t6, t0, t3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3400" y="1522377"/>
            <a:ext cx="0" cy="274287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820" y="1428750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375" y="1976270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689" y="2539394"/>
            <a:ext cx="2711628" cy="512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5400000">
            <a:off x="-735911" y="2545660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64C0"/>
                </a:solidFill>
              </a:rPr>
              <a:t>instruction sequence</a:t>
            </a:r>
            <a:endParaRPr lang="en-US" dirty="0">
              <a:solidFill>
                <a:srgbClr val="3064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0900" y="3227232"/>
            <a:ext cx="124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</a:t>
            </a:r>
            <a:r>
              <a:rPr lang="en-US" dirty="0" smtClean="0"/>
              <a:t> t0, 4(t3)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67494" y="3770338"/>
            <a:ext cx="121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lw</a:t>
            </a:r>
            <a:r>
              <a:rPr lang="en-US" dirty="0" smtClean="0"/>
              <a:t> t0, 8(t3)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31469" y="1476054"/>
            <a:ext cx="440473" cy="388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31469" y="3171282"/>
            <a:ext cx="440473" cy="388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8680" y="901730"/>
            <a:ext cx="3272882" cy="175432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Exploit high speed of register file (100 </a:t>
            </a:r>
            <a:r>
              <a:rPr lang="en-US" dirty="0" err="1" smtClean="0"/>
              <a:t>ps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WB updates value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 smtClean="0"/>
              <a:t>ID reads new value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Indicated in diagram by shading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71600" y="424815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Might not always be possible to write then read in same cycle, especially in high-frequency designs. Check assumptions in any question.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2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Hazard: ALU Result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9" y="3235117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940" y="3775501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2457" y="1647917"/>
            <a:ext cx="140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r>
              <a:rPr lang="en-US" dirty="0" smtClean="0"/>
              <a:t>, t0, t1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2457" y="2200688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 t2,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r>
              <a:rPr lang="en-US" dirty="0" smtClean="0"/>
              <a:t>, t0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2456" y="2782592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t6,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r>
              <a:rPr lang="en-US" dirty="0" smtClean="0"/>
              <a:t>, t3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34304" y="1647918"/>
            <a:ext cx="0" cy="274287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724" y="1554291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279" y="2101811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593" y="2664935"/>
            <a:ext cx="2711628" cy="512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5400000">
            <a:off x="-404700" y="3295474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064C0"/>
                </a:solidFill>
              </a:rPr>
              <a:t>instruction sequence</a:t>
            </a:r>
            <a:endParaRPr lang="en-US">
              <a:solidFill>
                <a:srgbClr val="3064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81804" y="3352773"/>
            <a:ext cx="13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xor</a:t>
            </a:r>
            <a:r>
              <a:rPr lang="en-US" dirty="0" smtClean="0"/>
              <a:t> t5, t1,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8399" y="3895879"/>
            <a:ext cx="126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r>
              <a:rPr lang="en-US" dirty="0" smtClean="0"/>
              <a:t>, 8(t3)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1502" y="1147113"/>
          <a:ext cx="5391810" cy="281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090"/>
                <a:gridCol w="599090"/>
                <a:gridCol w="599090"/>
                <a:gridCol w="599090"/>
                <a:gridCol w="599090"/>
                <a:gridCol w="599090"/>
                <a:gridCol w="599090"/>
                <a:gridCol w="599090"/>
                <a:gridCol w="59909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8797" y="1159401"/>
            <a:ext cx="121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of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71951" y="1436400"/>
            <a:ext cx="617402" cy="1484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354552" y="1436400"/>
            <a:ext cx="1234801" cy="94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89353" y="1436401"/>
            <a:ext cx="1" cy="19633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89352" y="1436401"/>
            <a:ext cx="599762" cy="251949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0121" y="4513969"/>
            <a:ext cx="6243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Without some fix,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sub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or</a:t>
            </a:r>
            <a:r>
              <a:rPr lang="en-US" sz="2000" dirty="0">
                <a:solidFill>
                  <a:srgbClr val="FF0000"/>
                </a:solidFill>
              </a:rPr>
              <a:t> will calculate wrong result!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Hazard: ALU Result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816" y="3109666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637" y="3650050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0154" y="1522466"/>
            <a:ext cx="140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r>
              <a:rPr lang="en-US" dirty="0" smtClean="0"/>
              <a:t>, t1, t2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40154" y="2075237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 t2,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r>
              <a:rPr lang="en-US" dirty="0" smtClean="0"/>
              <a:t>, t5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0153" y="2657141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t6,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r>
              <a:rPr lang="en-US" dirty="0" smtClean="0"/>
              <a:t>, t3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12001" y="1522467"/>
            <a:ext cx="0" cy="274287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421" y="1428840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976" y="1976360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290" y="2539484"/>
            <a:ext cx="2711628" cy="512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5400000">
            <a:off x="-419390" y="2749473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064C0"/>
                </a:solidFill>
              </a:rPr>
              <a:t>instruction sequence</a:t>
            </a:r>
            <a:endParaRPr lang="en-US">
              <a:solidFill>
                <a:srgbClr val="3064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9501" y="3227322"/>
            <a:ext cx="13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xor</a:t>
            </a:r>
            <a:r>
              <a:rPr lang="en-US" dirty="0" smtClean="0"/>
              <a:t> t5, t1,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46096" y="3770428"/>
            <a:ext cx="126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r>
              <a:rPr lang="en-US" dirty="0" smtClean="0"/>
              <a:t>, 8(t3)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631016"/>
              </p:ext>
            </p:extLst>
          </p:nvPr>
        </p:nvGraphicFramePr>
        <p:xfrm>
          <a:off x="2719199" y="1021662"/>
          <a:ext cx="5391810" cy="281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090"/>
                <a:gridCol w="599090"/>
                <a:gridCol w="599090"/>
                <a:gridCol w="599090"/>
                <a:gridCol w="599090"/>
                <a:gridCol w="599090"/>
                <a:gridCol w="599090"/>
                <a:gridCol w="599090"/>
                <a:gridCol w="59909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6494" y="1033950"/>
            <a:ext cx="121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of </a:t>
            </a:r>
            <a:r>
              <a:rPr lang="en-US" dirty="0" smtClean="0">
                <a:solidFill>
                  <a:srgbClr val="FF0000"/>
                </a:solidFill>
              </a:rPr>
              <a:t>s0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49648" y="1310949"/>
            <a:ext cx="617402" cy="1484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332249" y="1310949"/>
            <a:ext cx="1234801" cy="94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67050" y="1310950"/>
            <a:ext cx="1" cy="19633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67049" y="1310950"/>
            <a:ext cx="599762" cy="251949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69115" y="4513969"/>
            <a:ext cx="6185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Without some fix,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sub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or</a:t>
            </a:r>
            <a:r>
              <a:rPr lang="en-US" sz="2000" dirty="0" smtClean="0">
                <a:solidFill>
                  <a:srgbClr val="FF0000"/>
                </a:solidFill>
              </a:rPr>
              <a:t> will calculate wrong result!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13: Pipelining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  <p:bldP spid="53" grpId="0"/>
      <p:bldP spid="54" grpId="0"/>
      <p:bldP spid="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Solution 1</a:t>
            </a:r>
            <a:r>
              <a:rPr lang="en-US" altLang="en-US" dirty="0"/>
              <a:t>:</a:t>
            </a:r>
            <a:r>
              <a:rPr lang="en-US" altLang="en-US" dirty="0" smtClean="0"/>
              <a:t> Stalling</a:t>
            </a:r>
            <a:endParaRPr lang="en-AU" altLang="en-US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235" y="1049866"/>
            <a:ext cx="8642854" cy="399124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400" dirty="0" smtClean="0"/>
              <a:t>Problem: Instruction </a:t>
            </a:r>
            <a:r>
              <a:rPr lang="en-US" altLang="en-US" sz="2400" dirty="0"/>
              <a:t>depends on </a:t>
            </a:r>
            <a:r>
              <a:rPr lang="en-US" altLang="en-US" sz="2400" dirty="0" smtClean="0"/>
              <a:t>result from </a:t>
            </a:r>
            <a:r>
              <a:rPr lang="en-US" altLang="en-US" sz="2400" dirty="0"/>
              <a:t>previous instruction</a:t>
            </a:r>
          </a:p>
          <a:p>
            <a:pPr lvl="1"/>
            <a:r>
              <a:rPr lang="en-US" altLang="en-US" sz="1800" dirty="0"/>
              <a:t>add	</a:t>
            </a:r>
            <a:r>
              <a:rPr lang="en-US" altLang="en-US" sz="1800" dirty="0" smtClean="0">
                <a:solidFill>
                  <a:srgbClr val="FF0000"/>
                </a:solidFill>
              </a:rPr>
              <a:t>s0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t0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t1</a:t>
            </a: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/>
              <a:t>sub	</a:t>
            </a:r>
            <a:r>
              <a:rPr lang="en-US" altLang="en-US" sz="1800" dirty="0" smtClean="0"/>
              <a:t>t2</a:t>
            </a:r>
            <a:r>
              <a:rPr lang="en-US" altLang="en-US" sz="1800" dirty="0"/>
              <a:t>, </a:t>
            </a:r>
            <a:r>
              <a:rPr lang="en-US" altLang="en-US" sz="1800" dirty="0" smtClean="0">
                <a:solidFill>
                  <a:srgbClr val="FF0000"/>
                </a:solidFill>
              </a:rPr>
              <a:t>s0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t3</a:t>
            </a:r>
          </a:p>
          <a:p>
            <a:endParaRPr lang="en-US" altLang="en-US" sz="2200" dirty="0"/>
          </a:p>
          <a:p>
            <a:endParaRPr lang="en-US" altLang="en-US" sz="2200" dirty="0" smtClean="0"/>
          </a:p>
          <a:p>
            <a:endParaRPr lang="en-US" altLang="en-US" sz="2200" dirty="0"/>
          </a:p>
          <a:p>
            <a:endParaRPr lang="en-US" altLang="en-US" sz="2200" dirty="0" smtClean="0"/>
          </a:p>
          <a:p>
            <a:endParaRPr lang="en-US" altLang="en-US" sz="2200" dirty="0"/>
          </a:p>
          <a:p>
            <a:endParaRPr lang="en-US" altLang="en-US" sz="2200" dirty="0" smtClean="0"/>
          </a:p>
          <a:p>
            <a:endParaRPr lang="en-US" altLang="en-US" sz="2200" dirty="0"/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Bubble: </a:t>
            </a:r>
          </a:p>
          <a:p>
            <a:pPr lvl="1"/>
            <a:r>
              <a:rPr lang="en-US" altLang="en-US" sz="1800" dirty="0" smtClean="0"/>
              <a:t>effectively NOP: affected pipeline stages do “nothing”</a:t>
            </a:r>
            <a:endParaRPr lang="en-US" altLang="en-U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554587" y="1974616"/>
            <a:ext cx="7964488" cy="2083594"/>
            <a:chOff x="554587" y="2810242"/>
            <a:chExt cx="7964488" cy="2778125"/>
          </a:xfrm>
        </p:grpSpPr>
        <p:pic>
          <p:nvPicPr>
            <p:cNvPr id="339974" name="Picture 6" descr="data-hazard-bubble-no-forwardi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87" y="2810242"/>
              <a:ext cx="7964488" cy="277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5316010" y="3606056"/>
              <a:ext cx="81042" cy="157513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Stalls and Performance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1383507"/>
            <a:ext cx="8270875" cy="3294460"/>
          </a:xfrm>
        </p:spPr>
        <p:txBody>
          <a:bodyPr/>
          <a:lstStyle/>
          <a:p>
            <a:r>
              <a:rPr lang="en-AU" altLang="en-US" dirty="0"/>
              <a:t>Stalls reduce performance</a:t>
            </a:r>
          </a:p>
          <a:p>
            <a:pPr lvl="1"/>
            <a:r>
              <a:rPr lang="en-AU" altLang="en-US" dirty="0" smtClean="0"/>
              <a:t>But stalls </a:t>
            </a:r>
            <a:r>
              <a:rPr lang="en-AU" altLang="en-US" dirty="0"/>
              <a:t>are required to get correct results</a:t>
            </a:r>
          </a:p>
          <a:p>
            <a:r>
              <a:rPr lang="en-AU" altLang="en-US" dirty="0"/>
              <a:t>Compiler can arrange code to avoid hazards and stalls</a:t>
            </a:r>
          </a:p>
          <a:p>
            <a:pPr lvl="1"/>
            <a:r>
              <a:rPr lang="en-AU" altLang="en-US" dirty="0"/>
              <a:t>Requires knowledge of the pipeline structure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2: Forwarding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119" y="3235117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940" y="3775501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2457" y="1647917"/>
            <a:ext cx="139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dirty="0" smtClean="0">
                <a:solidFill>
                  <a:srgbClr val="FF0000"/>
                </a:solidFill>
              </a:rPr>
              <a:t>t0</a:t>
            </a:r>
            <a:r>
              <a:rPr lang="en-US" dirty="0" smtClean="0"/>
              <a:t>, t1, t2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2457" y="2200688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t3, </a:t>
            </a:r>
            <a:r>
              <a:rPr lang="en-US" dirty="0" smtClean="0">
                <a:solidFill>
                  <a:srgbClr val="FF0000"/>
                </a:solidFill>
              </a:rPr>
              <a:t>t0</a:t>
            </a:r>
            <a:r>
              <a:rPr lang="en-US" dirty="0" smtClean="0"/>
              <a:t>, t5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2456" y="2782592"/>
            <a:ext cx="137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 t6, </a:t>
            </a:r>
            <a:r>
              <a:rPr lang="en-US" dirty="0" smtClean="0">
                <a:solidFill>
                  <a:srgbClr val="FF0000"/>
                </a:solidFill>
              </a:rPr>
              <a:t>t0</a:t>
            </a:r>
            <a:r>
              <a:rPr lang="en-US" dirty="0" smtClean="0"/>
              <a:t>, t3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34304" y="1647918"/>
            <a:ext cx="0" cy="274287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724" y="1554291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279" y="2101811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593" y="2664935"/>
            <a:ext cx="2711628" cy="512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5400000">
            <a:off x="-404700" y="3295474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064C0"/>
                </a:solidFill>
              </a:rPr>
              <a:t>instruction sequence</a:t>
            </a:r>
            <a:endParaRPr lang="en-US">
              <a:solidFill>
                <a:srgbClr val="3064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81804" y="3352773"/>
            <a:ext cx="134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xor</a:t>
            </a:r>
            <a:r>
              <a:rPr lang="en-US" dirty="0" smtClean="0"/>
              <a:t> t5, t1, </a:t>
            </a:r>
            <a:r>
              <a:rPr lang="en-US" dirty="0" smtClean="0">
                <a:solidFill>
                  <a:srgbClr val="FF0000"/>
                </a:solidFill>
              </a:rPr>
              <a:t>t0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8399" y="3895879"/>
            <a:ext cx="124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t0</a:t>
            </a:r>
            <a:r>
              <a:rPr lang="en-US" dirty="0" smtClean="0"/>
              <a:t>, 8(t3)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1502" y="1147113"/>
          <a:ext cx="5391810" cy="2819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090"/>
                <a:gridCol w="599090"/>
                <a:gridCol w="599090"/>
                <a:gridCol w="599090"/>
                <a:gridCol w="599090"/>
                <a:gridCol w="599090"/>
                <a:gridCol w="599090"/>
                <a:gridCol w="599090"/>
                <a:gridCol w="599090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8797" y="1159401"/>
            <a:ext cx="120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of </a:t>
            </a:r>
            <a:r>
              <a:rPr lang="en-US" dirty="0" smtClean="0">
                <a:solidFill>
                  <a:srgbClr val="FF0000"/>
                </a:solidFill>
              </a:rPr>
              <a:t>t0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71951" y="1436400"/>
            <a:ext cx="617402" cy="148469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354552" y="1436400"/>
            <a:ext cx="1234801" cy="94224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605867" y="1789771"/>
            <a:ext cx="78252" cy="505987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75956" y="1789771"/>
            <a:ext cx="104696" cy="1062154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927" y="440055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Forwarding: grab operand from pipeline stage,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rather than register file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22" name="Picture 6" descr="f04-29-P3744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4" y="2463403"/>
            <a:ext cx="63404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Forwarding (aka Bypassing)</a:t>
            </a:r>
            <a:endParaRPr lang="en-AU" alt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844154"/>
            <a:ext cx="8270875" cy="1325165"/>
          </a:xfrm>
        </p:spPr>
        <p:txBody>
          <a:bodyPr/>
          <a:lstStyle/>
          <a:p>
            <a:r>
              <a:rPr lang="en-US" altLang="en-US"/>
              <a:t>Use result when it is computed</a:t>
            </a:r>
          </a:p>
          <a:p>
            <a:pPr lvl="1"/>
            <a:r>
              <a:rPr lang="en-US" altLang="en-US"/>
              <a:t>Don’t wait for it to be stored in a register</a:t>
            </a:r>
          </a:p>
          <a:p>
            <a:pPr lvl="1"/>
            <a:r>
              <a:rPr lang="en-US" altLang="en-US"/>
              <a:t>Requires extra connections in the datapath</a:t>
            </a:r>
            <a:endParaRPr lang="en-AU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90" y="106792"/>
            <a:ext cx="9036754" cy="79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1) Detect Need for Forwarding </a:t>
            </a:r>
            <a:br>
              <a:rPr lang="en-US" dirty="0" smtClean="0"/>
            </a:br>
            <a:r>
              <a:rPr lang="en-US" sz="3600" dirty="0" smtClean="0"/>
              <a:t>(example)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" y="1123950"/>
            <a:ext cx="8098561" cy="3734311"/>
            <a:chOff x="222739" y="1126799"/>
            <a:chExt cx="8098561" cy="4979081"/>
          </a:xfrm>
        </p:grpSpPr>
        <p:sp>
          <p:nvSpPr>
            <p:cNvPr id="10" name="TextBox 9"/>
            <p:cNvSpPr txBox="1"/>
            <p:nvPr/>
          </p:nvSpPr>
          <p:spPr>
            <a:xfrm>
              <a:off x="222739" y="2790878"/>
              <a:ext cx="139247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add </a:t>
              </a:r>
              <a:r>
                <a:rPr lang="en-US" dirty="0" smtClean="0">
                  <a:solidFill>
                    <a:srgbClr val="FF0000"/>
                  </a:solidFill>
                </a:rPr>
                <a:t>t0</a:t>
              </a:r>
              <a:r>
                <a:rPr lang="en-US" dirty="0" smtClean="0"/>
                <a:t>, t1, t2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351" y="4034584"/>
              <a:ext cx="12415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 t3, </a:t>
              </a:r>
              <a:r>
                <a:rPr lang="en-US" dirty="0" smtClean="0">
                  <a:solidFill>
                    <a:srgbClr val="FF0000"/>
                  </a:solidFill>
                </a:rPr>
                <a:t>t0</a:t>
              </a:r>
              <a:r>
                <a:rPr lang="en-US" dirty="0" smtClean="0"/>
                <a:t>, t5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739" y="5373212"/>
              <a:ext cx="13721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ub t6, </a:t>
              </a:r>
              <a:r>
                <a:rPr lang="en-US" dirty="0" smtClean="0">
                  <a:solidFill>
                    <a:srgbClr val="FF0000"/>
                  </a:solidFill>
                </a:rPr>
                <a:t>t0</a:t>
              </a:r>
              <a:r>
                <a:rPr lang="en-US" dirty="0" smtClean="0"/>
                <a:t>, t3</a:t>
              </a:r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4452" y="2441396"/>
              <a:ext cx="4350803" cy="109600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001302" y="1126799"/>
              <a:ext cx="3044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5090" y="1126799"/>
              <a:ext cx="3820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2991" y="1126799"/>
              <a:ext cx="3900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endParaRPr lang="en-US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5297" y="3725636"/>
              <a:ext cx="4350803" cy="109600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0497" y="5009876"/>
              <a:ext cx="4350803" cy="1096004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4788664" y="2975543"/>
              <a:ext cx="112889" cy="1150546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726575" y="1427177"/>
              <a:ext cx="0" cy="10142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55730" y="1427177"/>
              <a:ext cx="0" cy="10142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674841" y="1427176"/>
              <a:ext cx="0" cy="101421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56188" y="1126799"/>
              <a:ext cx="32668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30152" y="1888319"/>
              <a:ext cx="959918" cy="533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inst</a:t>
              </a:r>
              <a:r>
                <a:rPr lang="en-US" sz="2400" baseline="-25000" dirty="0" err="1" smtClean="0"/>
                <a:t>X</a:t>
              </a:r>
              <a:r>
                <a:rPr lang="en-US" sz="2000" dirty="0" err="1" smtClean="0"/>
                <a:t>.rd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53952" y="3463599"/>
              <a:ext cx="977739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</a:t>
              </a:r>
              <a:r>
                <a:rPr lang="en-US" sz="2000" baseline="-25000" dirty="0" smtClean="0"/>
                <a:t>D</a:t>
              </a:r>
              <a:r>
                <a:rPr lang="en-US" dirty="0" smtClean="0"/>
                <a:t>.rs1</a:t>
              </a:r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666750"/>
            <a:ext cx="2667000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Compare destination of older instructions in pipeline with sources of new instruction in decode stage.</a:t>
            </a:r>
          </a:p>
          <a:p>
            <a:r>
              <a:rPr lang="en-US" i="1" dirty="0" smtClean="0"/>
              <a:t>Must ignore writes to x0!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991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Straight Arrow Connector 335"/>
          <p:cNvCxnSpPr/>
          <p:nvPr/>
        </p:nvCxnSpPr>
        <p:spPr>
          <a:xfrm>
            <a:off x="3886200" y="4095750"/>
            <a:ext cx="434340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Forwarding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29150"/>
            <a:ext cx="2250831" cy="273844"/>
          </a:xfrm>
        </p:spPr>
        <p:txBody>
          <a:bodyPr/>
          <a:lstStyle/>
          <a:p>
            <a:r>
              <a:rPr lang="en-US" dirty="0" smtClean="0"/>
              <a:t>CS 61c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31635" y="2647950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346103" y="2154019"/>
            <a:ext cx="521297" cy="990600"/>
            <a:chOff x="6324600" y="3115310"/>
            <a:chExt cx="521297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ALU</a:t>
              </a:r>
              <a:endParaRPr lang="en-US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31635" y="184921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bg1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 smtClean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635710" y="230641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</a:t>
              </a: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38600" y="2458819"/>
            <a:ext cx="762000" cy="874931"/>
            <a:chOff x="4191000" y="1962150"/>
            <a:chExt cx="762000" cy="874931"/>
          </a:xfrm>
        </p:grpSpPr>
        <p:cxnSp>
          <p:nvCxnSpPr>
            <p:cNvPr id="88" name="Straight Arrow Connector 87"/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3" name="Trapezoid 72"/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Branch Comp.</a:t>
                </a:r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2819400" y="1925419"/>
            <a:ext cx="841921" cy="1447800"/>
            <a:chOff x="3657600" y="1428750"/>
            <a:chExt cx="841921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  <a:endParaRPr lang="en-US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AddrA</a:t>
              </a:r>
              <a:endParaRPr lang="en-US" sz="1200" dirty="0" smtClean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AddrB</a:t>
              </a:r>
              <a:endParaRPr lang="en-US" sz="1200" dirty="0" smtClean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DataA</a:t>
              </a:r>
              <a:endParaRPr lang="en-US" sz="1200" dirty="0" smtClean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AddrD</a:t>
              </a:r>
              <a:endParaRPr lang="en-US" sz="1200" dirty="0" smtClean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DataB</a:t>
              </a:r>
              <a:endParaRPr lang="en-US" sz="1200" dirty="0" smtClean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DataD</a:t>
              </a:r>
              <a:endParaRPr lang="en-US" sz="1200" dirty="0" smtClean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635710" y="2535019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Addr</a:t>
            </a:r>
            <a:endParaRPr lang="en-US" sz="1200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6656893" y="2807553"/>
            <a:ext cx="4360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DataW</a:t>
            </a:r>
            <a:endParaRPr lang="en-US" sz="1200" dirty="0" smtClean="0"/>
          </a:p>
        </p:txBody>
      </p:sp>
      <p:sp>
        <p:nvSpPr>
          <p:cNvPr id="99" name="TextBox 98"/>
          <p:cNvSpPr txBox="1"/>
          <p:nvPr/>
        </p:nvSpPr>
        <p:spPr>
          <a:xfrm>
            <a:off x="7169110" y="2611219"/>
            <a:ext cx="384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DataR</a:t>
            </a:r>
            <a:endParaRPr lang="en-US" sz="1200" dirty="0" smtClean="0"/>
          </a:p>
        </p:txBody>
      </p:sp>
      <p:sp>
        <p:nvSpPr>
          <p:cNvPr id="72" name="Trapezoid 71"/>
          <p:cNvSpPr/>
          <p:nvPr/>
        </p:nvSpPr>
        <p:spPr>
          <a:xfrm rot="5400000">
            <a:off x="4914900" y="2268319"/>
            <a:ext cx="5334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7626310" y="271020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rapezoid 65"/>
          <p:cNvSpPr/>
          <p:nvPr/>
        </p:nvSpPr>
        <p:spPr>
          <a:xfrm rot="5400000">
            <a:off x="7702510" y="2458819"/>
            <a:ext cx="762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5791200" y="2571750"/>
            <a:ext cx="832407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400800" y="2190750"/>
            <a:ext cx="0" cy="38099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400800" y="2190750"/>
            <a:ext cx="1606510" cy="344269"/>
          </a:xfrm>
          <a:prstGeom prst="bentConnector3">
            <a:avLst>
              <a:gd name="adj1" fmla="val 8485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-113558" y="1694708"/>
            <a:ext cx="1065316" cy="228600"/>
          </a:xfrm>
          <a:prstGeom prst="bentConnector3">
            <a:avLst>
              <a:gd name="adj1" fmla="val 99311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533400" y="223021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  <a:endParaRPr lang="en-US" sz="1200" dirty="0" smtClean="0"/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685800" y="249691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111298" y="2496919"/>
            <a:ext cx="320337" cy="493931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080966" y="207813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1736435" y="1581150"/>
            <a:ext cx="168565" cy="496669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>
            <a:stCxn id="264" idx="0"/>
          </p:cNvCxnSpPr>
          <p:nvPr/>
        </p:nvCxnSpPr>
        <p:spPr>
          <a:xfrm>
            <a:off x="6781800" y="1885950"/>
            <a:ext cx="1219200" cy="457200"/>
          </a:xfrm>
          <a:prstGeom prst="bentConnector3">
            <a:avLst>
              <a:gd name="adj1" fmla="val 85941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517236" y="1581149"/>
            <a:ext cx="1387764" cy="1030069"/>
          </a:xfrm>
          <a:prstGeom prst="bentConnector3">
            <a:avLst>
              <a:gd name="adj1" fmla="val 123211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5257800" y="2343150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>
            <a:off x="3657600" y="2419350"/>
            <a:ext cx="457200" cy="152400"/>
          </a:xfrm>
          <a:prstGeom prst="bentConnector3">
            <a:avLst>
              <a:gd name="adj1" fmla="val 6286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81" idx="3"/>
          </p:cNvCxnSpPr>
          <p:nvPr/>
        </p:nvCxnSpPr>
        <p:spPr>
          <a:xfrm>
            <a:off x="3653957" y="3052286"/>
            <a:ext cx="1058896" cy="320141"/>
          </a:xfrm>
          <a:prstGeom prst="bentConnector3">
            <a:avLst>
              <a:gd name="adj1" fmla="val 2928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3962400" y="3057813"/>
            <a:ext cx="152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>
            <a:endCxn id="228" idx="1"/>
          </p:cNvCxnSpPr>
          <p:nvPr/>
        </p:nvCxnSpPr>
        <p:spPr>
          <a:xfrm flipV="1">
            <a:off x="1276802" y="1847850"/>
            <a:ext cx="4742998" cy="516527"/>
          </a:xfrm>
          <a:prstGeom prst="bentConnector3">
            <a:avLst>
              <a:gd name="adj1" fmla="val 24563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>
            <a:endCxn id="72" idx="2"/>
          </p:cNvCxnSpPr>
          <p:nvPr/>
        </p:nvCxnSpPr>
        <p:spPr>
          <a:xfrm rot="16200000" flipH="1">
            <a:off x="4673204" y="1912323"/>
            <a:ext cx="496092" cy="368300"/>
          </a:xfrm>
          <a:prstGeom prst="bentConnector2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838200" y="2077819"/>
            <a:ext cx="273098" cy="838199"/>
            <a:chOff x="1540165" y="1809750"/>
            <a:chExt cx="273098" cy="838199"/>
          </a:xfrm>
        </p:grpSpPr>
        <p:sp>
          <p:nvSpPr>
            <p:cNvPr id="19" name="Rectangle 18"/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6" name="Trapezoid 115"/>
          <p:cNvSpPr/>
          <p:nvPr/>
        </p:nvSpPr>
        <p:spPr>
          <a:xfrm rot="5400000">
            <a:off x="4931355" y="2838450"/>
            <a:ext cx="5334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94" name="Elbow Connector 393"/>
          <p:cNvCxnSpPr/>
          <p:nvPr/>
        </p:nvCxnSpPr>
        <p:spPr>
          <a:xfrm>
            <a:off x="2057400" y="2876550"/>
            <a:ext cx="1676400" cy="1219200"/>
          </a:xfrm>
          <a:prstGeom prst="bentConnector3">
            <a:avLst>
              <a:gd name="adj1" fmla="val 3243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2590800" y="2876550"/>
            <a:ext cx="2286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>
            <a:off x="2590800" y="3181350"/>
            <a:ext cx="2286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2667000" y="1504950"/>
            <a:ext cx="5492710" cy="1030069"/>
          </a:xfrm>
          <a:prstGeom prst="bentConnector3">
            <a:avLst>
              <a:gd name="adj1" fmla="val -9711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2324100" y="1847850"/>
            <a:ext cx="838200" cy="152400"/>
          </a:xfrm>
          <a:prstGeom prst="bentConnector3">
            <a:avLst>
              <a:gd name="adj1" fmla="val 98898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>
            <a:stCxn id="116" idx="0"/>
          </p:cNvCxnSpPr>
          <p:nvPr/>
        </p:nvCxnSpPr>
        <p:spPr>
          <a:xfrm>
            <a:off x="5274255" y="2914650"/>
            <a:ext cx="146337" cy="173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4708235" y="2952750"/>
            <a:ext cx="1921165" cy="415636"/>
          </a:xfrm>
          <a:prstGeom prst="bentConnector3">
            <a:avLst>
              <a:gd name="adj1" fmla="val 81551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" name="Elbow Connector 512"/>
          <p:cNvCxnSpPr/>
          <p:nvPr/>
        </p:nvCxnSpPr>
        <p:spPr>
          <a:xfrm rot="5400000" flipH="1" flipV="1">
            <a:off x="4594080" y="2877850"/>
            <a:ext cx="624037" cy="389374"/>
          </a:xfrm>
          <a:prstGeom prst="bentConnector3">
            <a:avLst>
              <a:gd name="adj1" fmla="val 9902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1" name="TextBox 530"/>
          <p:cNvSpPr txBox="1"/>
          <p:nvPr/>
        </p:nvSpPr>
        <p:spPr>
          <a:xfrm>
            <a:off x="228600" y="2343150"/>
            <a:ext cx="2528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alu</a:t>
            </a:r>
            <a:r>
              <a:rPr lang="en-US" sz="1100" baseline="-25000" dirty="0" err="1" smtClean="0"/>
              <a:t>X</a:t>
            </a:r>
            <a:endParaRPr lang="en-US" sz="1100" baseline="-25000" dirty="0" smtClean="0"/>
          </a:p>
        </p:txBody>
      </p:sp>
      <p:sp>
        <p:nvSpPr>
          <p:cNvPr id="532" name="TextBox 531"/>
          <p:cNvSpPr txBox="1"/>
          <p:nvPr/>
        </p:nvSpPr>
        <p:spPr>
          <a:xfrm>
            <a:off x="152400" y="2647950"/>
            <a:ext cx="32060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pc</a:t>
            </a:r>
            <a:r>
              <a:rPr lang="en-US" sz="1100" baseline="-25000" dirty="0" smtClean="0"/>
              <a:t>F</a:t>
            </a:r>
            <a:r>
              <a:rPr lang="en-US" sz="1100" dirty="0" smtClean="0"/>
              <a:t>+4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04800" y="1276350"/>
            <a:ext cx="5562600" cy="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133600" y="2724151"/>
            <a:ext cx="152401" cy="533399"/>
            <a:chOff x="1066799" y="3333750"/>
            <a:chExt cx="152401" cy="533399"/>
          </a:xfrm>
          <a:solidFill>
            <a:schemeClr val="accent1"/>
          </a:solidFill>
        </p:grpSpPr>
        <p:sp>
          <p:nvSpPr>
            <p:cNvPr id="126" name="Rectangle 125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133599" y="2038351"/>
            <a:ext cx="152401" cy="533399"/>
            <a:chOff x="1066799" y="3333750"/>
            <a:chExt cx="152401" cy="533399"/>
          </a:xfrm>
          <a:solidFill>
            <a:schemeClr val="accent1"/>
          </a:solidFill>
        </p:grpSpPr>
        <p:sp>
          <p:nvSpPr>
            <p:cNvPr id="134" name="Rectangle 133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35" name="Isosceles Triangle 134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3733800" y="28003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172" name="Rectangle 171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87" name="Straight Arrow Connector 186"/>
          <p:cNvCxnSpPr/>
          <p:nvPr/>
        </p:nvCxnSpPr>
        <p:spPr>
          <a:xfrm>
            <a:off x="3810000" y="2419350"/>
            <a:ext cx="1279235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3733800" y="3714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192" name="Rectangle 191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93" name="Isosceles Triangle 192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20" name="Elbow Connector 219"/>
          <p:cNvCxnSpPr/>
          <p:nvPr/>
        </p:nvCxnSpPr>
        <p:spPr>
          <a:xfrm flipV="1">
            <a:off x="4343400" y="3105150"/>
            <a:ext cx="762000" cy="609600"/>
          </a:xfrm>
          <a:prstGeom prst="bentConnector3">
            <a:avLst>
              <a:gd name="adj1" fmla="val 6969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/>
          <p:cNvGrpSpPr/>
          <p:nvPr/>
        </p:nvGrpSpPr>
        <p:grpSpPr>
          <a:xfrm>
            <a:off x="3733800" y="1581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25" name="Rectangle 224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26" name="Isosceles Triangle 225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19800" y="1581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28" name="Rectangle 227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29" name="Isosceles Triangle 228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019800" y="2343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31" name="Rectangle 23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32" name="Isosceles Triangle 231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019800" y="3105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35" name="Rectangle 234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36" name="Isosceles Triangle 235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733800" y="2190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184" name="Rectangle 183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86" name="Isosceles Triangle 185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8229600" y="22669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58" name="Rectangle 257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59" name="Isosceles Triangle 258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6477000" y="1657350"/>
            <a:ext cx="304800" cy="457200"/>
            <a:chOff x="5181600" y="3257550"/>
            <a:chExt cx="304800" cy="457200"/>
          </a:xfrm>
        </p:grpSpPr>
        <p:sp>
          <p:nvSpPr>
            <p:cNvPr id="264" name="Trapezoid 263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 smtClean="0"/>
                <a:t>+4</a:t>
              </a:r>
            </a:p>
          </p:txBody>
        </p:sp>
      </p:grpSp>
      <p:cxnSp>
        <p:nvCxnSpPr>
          <p:cNvPr id="271" name="Straight Arrow Connector 270"/>
          <p:cNvCxnSpPr>
            <a:stCxn id="228" idx="3"/>
          </p:cNvCxnSpPr>
          <p:nvPr/>
        </p:nvCxnSpPr>
        <p:spPr>
          <a:xfrm flipV="1">
            <a:off x="6172201" y="1846005"/>
            <a:ext cx="393099" cy="18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5867400" y="1276350"/>
            <a:ext cx="0" cy="129540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2016372" y="1657350"/>
            <a:ext cx="49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321" name="TextBox 320"/>
          <p:cNvSpPr txBox="1"/>
          <p:nvPr/>
        </p:nvSpPr>
        <p:spPr>
          <a:xfrm>
            <a:off x="762000" y="1657350"/>
            <a:ext cx="4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  <p:sp>
        <p:nvSpPr>
          <p:cNvPr id="322" name="TextBox 321"/>
          <p:cNvSpPr txBox="1"/>
          <p:nvPr/>
        </p:nvSpPr>
        <p:spPr>
          <a:xfrm>
            <a:off x="3886200" y="1504950"/>
            <a:ext cx="48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323" name="TextBox 322"/>
          <p:cNvSpPr txBox="1"/>
          <p:nvPr/>
        </p:nvSpPr>
        <p:spPr>
          <a:xfrm>
            <a:off x="6096000" y="1428750"/>
            <a:ext cx="53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24" name="TextBox 323"/>
          <p:cNvSpPr txBox="1"/>
          <p:nvPr/>
        </p:nvSpPr>
        <p:spPr>
          <a:xfrm>
            <a:off x="1969604" y="3181350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325" name="TextBox 324"/>
          <p:cNvSpPr txBox="1"/>
          <p:nvPr/>
        </p:nvSpPr>
        <p:spPr>
          <a:xfrm>
            <a:off x="3811741" y="37147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/>
              <a:t>X</a:t>
            </a:r>
            <a:endParaRPr lang="en-US" baseline="-25000" dirty="0"/>
          </a:p>
        </p:txBody>
      </p:sp>
      <p:sp>
        <p:nvSpPr>
          <p:cNvPr id="326" name="TextBox 325"/>
          <p:cNvSpPr txBox="1"/>
          <p:nvPr/>
        </p:nvSpPr>
        <p:spPr>
          <a:xfrm>
            <a:off x="3886200" y="1962150"/>
            <a:ext cx="55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rs1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327" name="TextBox 326"/>
          <p:cNvSpPr txBox="1"/>
          <p:nvPr/>
        </p:nvSpPr>
        <p:spPr>
          <a:xfrm>
            <a:off x="3791108" y="3269218"/>
            <a:ext cx="55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rs2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332" name="TextBox 331"/>
          <p:cNvSpPr txBox="1"/>
          <p:nvPr/>
        </p:nvSpPr>
        <p:spPr>
          <a:xfrm>
            <a:off x="6096000" y="2495550"/>
            <a:ext cx="60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alu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338" name="TextBox 337"/>
          <p:cNvSpPr txBox="1"/>
          <p:nvPr/>
        </p:nvSpPr>
        <p:spPr>
          <a:xfrm>
            <a:off x="6096000" y="3257550"/>
            <a:ext cx="60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rs2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341" name="TextBox 340"/>
          <p:cNvSpPr txBox="1"/>
          <p:nvPr/>
        </p:nvSpPr>
        <p:spPr>
          <a:xfrm>
            <a:off x="4876800" y="3409950"/>
            <a:ext cx="68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imm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4419600" y="3486150"/>
            <a:ext cx="556492" cy="457200"/>
            <a:chOff x="3886200" y="3257550"/>
            <a:chExt cx="556492" cy="4572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err="1" smtClean="0"/>
                <a:t>Imm</a:t>
              </a:r>
              <a:r>
                <a:rPr lang="en-US" sz="1600" dirty="0" smtClean="0"/>
                <a:t>.</a:t>
              </a:r>
            </a:p>
          </p:txBody>
        </p:sp>
      </p:grpSp>
      <p:grpSp>
        <p:nvGrpSpPr>
          <p:cNvPr id="360" name="Group 359"/>
          <p:cNvGrpSpPr/>
          <p:nvPr/>
        </p:nvGrpSpPr>
        <p:grpSpPr>
          <a:xfrm>
            <a:off x="6019800" y="3714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361" name="Rectangle 36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62" name="Isosceles Triangle 361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8229600" y="3714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364" name="Rectangle 363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65" name="Isosceles Triangle 364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44" name="Straight Connector 343"/>
          <p:cNvCxnSpPr/>
          <p:nvPr/>
        </p:nvCxnSpPr>
        <p:spPr>
          <a:xfrm>
            <a:off x="4343400" y="3714750"/>
            <a:ext cx="0" cy="38100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TextBox 376"/>
          <p:cNvSpPr txBox="1"/>
          <p:nvPr/>
        </p:nvSpPr>
        <p:spPr>
          <a:xfrm>
            <a:off x="6172200" y="3714750"/>
            <a:ext cx="65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78" name="TextBox 377"/>
          <p:cNvSpPr txBox="1"/>
          <p:nvPr/>
        </p:nvSpPr>
        <p:spPr>
          <a:xfrm>
            <a:off x="8305800" y="38671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cxnSp>
        <p:nvCxnSpPr>
          <p:cNvPr id="387" name="Elbow Connector 386"/>
          <p:cNvCxnSpPr/>
          <p:nvPr/>
        </p:nvCxnSpPr>
        <p:spPr>
          <a:xfrm rot="10800000">
            <a:off x="2590800" y="1428750"/>
            <a:ext cx="5791200" cy="2438400"/>
          </a:xfrm>
          <a:prstGeom prst="bentConnector3">
            <a:avLst>
              <a:gd name="adj1" fmla="val -6619"/>
            </a:avLst>
          </a:prstGeom>
          <a:ln w="28575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Elbow Connector 367"/>
          <p:cNvCxnSpPr>
            <a:endCxn id="22" idx="1"/>
          </p:cNvCxnSpPr>
          <p:nvPr/>
        </p:nvCxnSpPr>
        <p:spPr>
          <a:xfrm rot="16200000" flipH="1">
            <a:off x="2094816" y="1924734"/>
            <a:ext cx="1220569" cy="228600"/>
          </a:xfrm>
          <a:prstGeom prst="bentConnector2">
            <a:avLst/>
          </a:prstGeom>
          <a:ln w="28575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563436" y="1489364"/>
            <a:ext cx="3821636" cy="3496847"/>
            <a:chOff x="2563436" y="1489364"/>
            <a:chExt cx="3821636" cy="3496847"/>
          </a:xfrm>
        </p:grpSpPr>
        <p:grpSp>
          <p:nvGrpSpPr>
            <p:cNvPr id="44" name="Group 43"/>
            <p:cNvGrpSpPr/>
            <p:nvPr/>
          </p:nvGrpSpPr>
          <p:grpSpPr>
            <a:xfrm>
              <a:off x="4903454" y="1953909"/>
              <a:ext cx="1481618" cy="233438"/>
              <a:chOff x="4903454" y="1953909"/>
              <a:chExt cx="1481618" cy="233438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5726575" y="2181467"/>
                <a:ext cx="658497" cy="588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5714816" y="1962150"/>
                <a:ext cx="184" cy="213437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921092" y="1958029"/>
                <a:ext cx="781966" cy="1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4909334" y="1953909"/>
                <a:ext cx="5878" cy="233438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4903454" y="2181467"/>
                <a:ext cx="176383" cy="176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2563436" y="4409974"/>
              <a:ext cx="2269464" cy="57623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Forwarding Control Logic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2828011" y="4092456"/>
              <a:ext cx="5879" cy="323398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flipH="1">
              <a:off x="4109264" y="4097857"/>
              <a:ext cx="5879" cy="323398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33" idx="3"/>
              <a:endCxn id="72" idx="3"/>
            </p:cNvCxnSpPr>
            <p:nvPr/>
          </p:nvCxnSpPr>
          <p:spPr>
            <a:xfrm flipV="1">
              <a:off x="4832900" y="2563435"/>
              <a:ext cx="348700" cy="2134658"/>
            </a:xfrm>
            <a:prstGeom prst="bentConnector2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/>
            <p:nvPr/>
          </p:nvCxnSpPr>
          <p:spPr>
            <a:xfrm rot="16200000" flipH="1">
              <a:off x="4584304" y="1742604"/>
              <a:ext cx="774336" cy="267855"/>
            </a:xfrm>
            <a:prstGeom prst="bentConnector3">
              <a:avLst>
                <a:gd name="adj1" fmla="val 99203"/>
              </a:avLst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61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2739" y="1055077"/>
            <a:ext cx="8628184" cy="35776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Project 1 Part 2 due next Monday</a:t>
            </a:r>
          </a:p>
          <a:p>
            <a:pPr lvl="1"/>
            <a:r>
              <a:rPr lang="en-US" dirty="0" smtClean="0"/>
              <a:t>Project Party this Wednesday 7-9pm in Cory 293</a:t>
            </a:r>
            <a:endParaRPr lang="is-IS" dirty="0" smtClean="0"/>
          </a:p>
          <a:p>
            <a:r>
              <a:rPr lang="is-IS" dirty="0" smtClean="0"/>
              <a:t>HW3 will be released by Friday</a:t>
            </a:r>
          </a:p>
          <a:p>
            <a:r>
              <a:rPr lang="is-IS" dirty="0" smtClean="0"/>
              <a:t>Midterm 1 regrades due tonight</a:t>
            </a:r>
          </a:p>
          <a:p>
            <a:r>
              <a:rPr lang="is-IS" smtClean="0"/>
              <a:t>Guerrilla Session tonight 7-9pm in Cory 293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01976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Pipelining with RISC-V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53110" y="1247821"/>
            <a:ext cx="139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t0, t1, t2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53110" y="1800591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t3, t4, t5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53110" y="2382495"/>
            <a:ext cx="123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sll</a:t>
            </a:r>
            <a:r>
              <a:rPr lang="en-US" dirty="0" smtClean="0"/>
              <a:t> t6, t0, t3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88133" y="1031357"/>
            <a:ext cx="2997327" cy="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229811" y="1247821"/>
            <a:ext cx="0" cy="148395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97032" y="2689534"/>
            <a:ext cx="562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92D050"/>
                </a:solidFill>
              </a:rPr>
              <a:t>t</a:t>
            </a:r>
            <a:r>
              <a:rPr lang="en-US" sz="1600" i="1" baseline="-25000" dirty="0" err="1" smtClean="0">
                <a:solidFill>
                  <a:srgbClr val="92D050"/>
                </a:solidFill>
              </a:rPr>
              <a:t>cycle</a:t>
            </a:r>
            <a:endParaRPr lang="en-US" sz="1600" i="1" baseline="-250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405" y="1154194"/>
            <a:ext cx="2711628" cy="5123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960" y="1701715"/>
            <a:ext cx="2711628" cy="5123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274" y="2264839"/>
            <a:ext cx="2711628" cy="5123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5400000">
            <a:off x="-171296" y="1812877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064C0"/>
                </a:solidFill>
              </a:rPr>
              <a:t>instruction sequence</a:t>
            </a:r>
            <a:endParaRPr lang="en-US">
              <a:solidFill>
                <a:srgbClr val="3064C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092221" y="1048138"/>
            <a:ext cx="598311" cy="1747139"/>
            <a:chOff x="3527776" y="4071280"/>
            <a:chExt cx="598311" cy="2329519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126087" y="4071280"/>
              <a:ext cx="0" cy="2329519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90532" y="1048138"/>
            <a:ext cx="598311" cy="1747139"/>
            <a:chOff x="3527776" y="4071280"/>
            <a:chExt cx="598311" cy="2329519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26087" y="4071280"/>
              <a:ext cx="0" cy="2329519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288842" y="1048137"/>
            <a:ext cx="598311" cy="1747139"/>
            <a:chOff x="3527776" y="4071280"/>
            <a:chExt cx="598311" cy="2329519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126087" y="4071280"/>
              <a:ext cx="0" cy="2329519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887151" y="936844"/>
            <a:ext cx="598311" cy="1858432"/>
            <a:chOff x="3527776" y="3922890"/>
            <a:chExt cx="598311" cy="2477909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26087" y="3922890"/>
              <a:ext cx="0" cy="2477909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485460" y="1048137"/>
            <a:ext cx="598311" cy="1747139"/>
            <a:chOff x="3527776" y="4071280"/>
            <a:chExt cx="598311" cy="2329519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126087" y="4071280"/>
              <a:ext cx="0" cy="2329519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078129" y="1046853"/>
            <a:ext cx="598311" cy="1747139"/>
            <a:chOff x="3527776" y="4071280"/>
            <a:chExt cx="598311" cy="2329519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126087" y="4071280"/>
              <a:ext cx="0" cy="2329519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3493909" y="1046853"/>
            <a:ext cx="598311" cy="1747139"/>
            <a:chOff x="3527776" y="4071280"/>
            <a:chExt cx="598311" cy="2329519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126087" y="4071280"/>
              <a:ext cx="0" cy="2329519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3488132" y="936844"/>
            <a:ext cx="0" cy="185714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556790" y="709196"/>
            <a:ext cx="882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92D050"/>
                </a:solidFill>
              </a:rPr>
              <a:t>t</a:t>
            </a:r>
            <a:r>
              <a:rPr lang="en-US" sz="1600" i="1" baseline="-25000" dirty="0" err="1" smtClean="0">
                <a:solidFill>
                  <a:srgbClr val="92D050"/>
                </a:solidFill>
              </a:rPr>
              <a:t>instruction</a:t>
            </a:r>
            <a:endParaRPr lang="en-US" sz="1600" i="1" baseline="-25000" dirty="0">
              <a:solidFill>
                <a:srgbClr val="92D05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622236"/>
              </p:ext>
            </p:extLst>
          </p:nvPr>
        </p:nvGraphicFramePr>
        <p:xfrm>
          <a:off x="222251" y="3040856"/>
          <a:ext cx="8628063" cy="169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021"/>
                <a:gridCol w="2876021"/>
                <a:gridCol w="2876021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Single</a:t>
                      </a:r>
                      <a:r>
                        <a:rPr lang="en-US" sz="1400" baseline="0" dirty="0" smtClean="0"/>
                        <a:t> Cycle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Pipelining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i="0" baseline="0" dirty="0" smtClean="0"/>
                        <a:t>Timing</a:t>
                      </a:r>
                      <a:endParaRPr lang="en-US" sz="1400" i="1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baseline="0" dirty="0" err="1" smtClean="0"/>
                        <a:t>t</a:t>
                      </a:r>
                      <a:r>
                        <a:rPr lang="en-US" sz="1400" i="1" baseline="-25000" dirty="0" err="1" smtClean="0"/>
                        <a:t>step</a:t>
                      </a:r>
                      <a:r>
                        <a:rPr lang="en-US" sz="1400" dirty="0" smtClean="0"/>
                        <a:t> = 100 … 200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baseline="0" dirty="0" smtClean="0"/>
                        <a:t> </a:t>
                      </a:r>
                      <a:r>
                        <a:rPr lang="en-US" sz="1400" i="1" baseline="0" dirty="0" err="1" smtClean="0"/>
                        <a:t>t</a:t>
                      </a:r>
                      <a:r>
                        <a:rPr lang="en-US" sz="1400" i="1" baseline="-25000" dirty="0" err="1" smtClean="0"/>
                        <a:t>cycle</a:t>
                      </a:r>
                      <a:r>
                        <a:rPr lang="en-US" sz="1400" dirty="0" smtClean="0"/>
                        <a:t> = 200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en-US" sz="1400" i="1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Register</a:t>
                      </a:r>
                      <a:r>
                        <a:rPr lang="en-US" sz="1400" baseline="0" dirty="0" smtClean="0"/>
                        <a:t> access only 100 </a:t>
                      </a:r>
                      <a:r>
                        <a:rPr lang="en-US" sz="1400" baseline="0" dirty="0" err="1" smtClean="0"/>
                        <a:t>ps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 cycles same length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Instruction</a:t>
                      </a:r>
                      <a:r>
                        <a:rPr lang="en-US" sz="1400" baseline="0" dirty="0" smtClean="0"/>
                        <a:t> time, </a:t>
                      </a:r>
                      <a:r>
                        <a:rPr lang="en-US" sz="1400" i="1" baseline="0" dirty="0" err="1" smtClean="0"/>
                        <a:t>t</a:t>
                      </a:r>
                      <a:r>
                        <a:rPr lang="en-US" sz="1400" i="1" baseline="-25000" dirty="0" err="1" smtClean="0"/>
                        <a:t>instruction</a:t>
                      </a:r>
                      <a:endParaRPr lang="en-US" sz="1400" i="1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baseline="0" dirty="0" smtClean="0"/>
                        <a:t>= </a:t>
                      </a:r>
                      <a:r>
                        <a:rPr lang="en-US" sz="1400" i="1" baseline="0" dirty="0" err="1" smtClean="0"/>
                        <a:t>t</a:t>
                      </a:r>
                      <a:r>
                        <a:rPr lang="en-US" sz="1400" i="1" baseline="-25000" dirty="0" err="1" smtClean="0"/>
                        <a:t>cycle</a:t>
                      </a:r>
                      <a:r>
                        <a:rPr lang="en-US" sz="1400" dirty="0" smtClean="0"/>
                        <a:t> = 800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1000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ps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Clock rate, </a:t>
                      </a:r>
                      <a:r>
                        <a:rPr lang="en-US" sz="1400" i="1" dirty="0" smtClean="0"/>
                        <a:t>f</a:t>
                      </a:r>
                      <a:r>
                        <a:rPr lang="en-US" sz="1400" i="1" baseline="-25000" dirty="0" smtClean="0"/>
                        <a:t>s</a:t>
                      </a:r>
                      <a:endParaRPr lang="en-US" sz="1400" i="1" baseline="-25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1/800 </a:t>
                      </a:r>
                      <a:r>
                        <a:rPr lang="en-US" sz="1400" dirty="0" err="1" smtClean="0"/>
                        <a:t>ps</a:t>
                      </a:r>
                      <a:r>
                        <a:rPr lang="en-US" sz="1400" dirty="0" smtClean="0"/>
                        <a:t> = 1.25 GHz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1/200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ps</a:t>
                      </a:r>
                      <a:r>
                        <a:rPr lang="en-US" sz="1400" baseline="0" dirty="0" smtClean="0"/>
                        <a:t> =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5 GHz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Relative speed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x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4 x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5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RISC-V</a:t>
            </a:r>
            <a:r>
              <a:rPr lang="is-IS" dirty="0" smtClean="0"/>
              <a:t> Pipeline</a:t>
            </a:r>
          </a:p>
          <a:p>
            <a:r>
              <a:rPr lang="is-IS" dirty="0" smtClean="0"/>
              <a:t>Pipeline Control</a:t>
            </a:r>
          </a:p>
          <a:p>
            <a:r>
              <a:rPr lang="is-IS" dirty="0" smtClean="0"/>
              <a:t>Hazards</a:t>
            </a:r>
          </a:p>
          <a:p>
            <a:pPr lvl="1"/>
            <a:r>
              <a:rPr lang="is-IS" dirty="0" smtClean="0"/>
              <a:t>Structural</a:t>
            </a:r>
          </a:p>
          <a:p>
            <a:pPr lvl="1"/>
            <a:r>
              <a:rPr lang="is-IS" dirty="0" smtClean="0"/>
              <a:t>Data</a:t>
            </a:r>
          </a:p>
          <a:p>
            <a:pPr lvl="2"/>
            <a:r>
              <a:rPr lang="is-IS" dirty="0" smtClean="0"/>
              <a:t>R-type instructions</a:t>
            </a:r>
          </a:p>
          <a:p>
            <a:pPr lvl="2"/>
            <a:r>
              <a:rPr lang="is-IS" b="1" dirty="0" smtClean="0"/>
              <a:t>Load</a:t>
            </a:r>
          </a:p>
          <a:p>
            <a:pPr lvl="1"/>
            <a:r>
              <a:rPr lang="is-IS" dirty="0" smtClean="0"/>
              <a:t>Control</a:t>
            </a:r>
          </a:p>
          <a:p>
            <a:r>
              <a:rPr lang="is-IS" dirty="0" smtClean="0"/>
              <a:t>Superscalar processors</a:t>
            </a:r>
          </a:p>
          <a:p>
            <a:pPr lvl="1"/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52" name="Picture 8" descr="f04-58-P3744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9" y="1009650"/>
            <a:ext cx="683418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Load </a:t>
            </a:r>
            <a:r>
              <a:rPr lang="en-US" altLang="en-US" dirty="0"/>
              <a:t>Data Hazard</a:t>
            </a:r>
            <a:endParaRPr lang="en-AU" altLang="en-US" dirty="0"/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 rot="2714808">
            <a:off x="4397177" y="1902818"/>
            <a:ext cx="270272" cy="10699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AutoShape 7"/>
          <p:cNvSpPr>
            <a:spLocks/>
          </p:cNvSpPr>
          <p:nvPr/>
        </p:nvSpPr>
        <p:spPr bwMode="auto">
          <a:xfrm>
            <a:off x="6953251" y="1945482"/>
            <a:ext cx="1897673" cy="633946"/>
          </a:xfrm>
          <a:prstGeom prst="borderCallout1">
            <a:avLst>
              <a:gd name="adj1" fmla="val 32697"/>
              <a:gd name="adj2" fmla="val -509"/>
              <a:gd name="adj3" fmla="val 76324"/>
              <a:gd name="adj4" fmla="val -101606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r>
              <a:rPr lang="en-AU" altLang="en-US" sz="2000" dirty="0" smtClean="0"/>
              <a:t>1 cycle </a:t>
            </a:r>
            <a:r>
              <a:rPr lang="en-AU" altLang="en-US" sz="2000" smtClean="0"/>
              <a:t>stall unavoidable</a:t>
            </a:r>
            <a:endParaRPr lang="en-AU" alt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31</a:t>
            </a:fld>
            <a:endParaRPr lang="en-US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6793524" y="2692262"/>
            <a:ext cx="1228114" cy="392391"/>
          </a:xfrm>
          <a:prstGeom prst="borderCallout1">
            <a:avLst>
              <a:gd name="adj1" fmla="val 32697"/>
              <a:gd name="adj2" fmla="val -509"/>
              <a:gd name="adj3" fmla="val 76324"/>
              <a:gd name="adj4" fmla="val -101606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r>
              <a:rPr lang="en-AU" altLang="en-US" sz="2400" smtClean="0"/>
              <a:t>forward</a:t>
            </a:r>
            <a:endParaRPr lang="en-AU" altLang="en-US" sz="2400" dirty="0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7335350" y="3280954"/>
            <a:ext cx="1580051" cy="376646"/>
          </a:xfrm>
          <a:prstGeom prst="borderCallout1">
            <a:avLst>
              <a:gd name="adj1" fmla="val 32697"/>
              <a:gd name="adj2" fmla="val -509"/>
              <a:gd name="adj3" fmla="val 129931"/>
              <a:gd name="adj4" fmla="val -134726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r>
              <a:rPr lang="en-AU" altLang="en-US" sz="2400" smtClean="0"/>
              <a:t>unaffected</a:t>
            </a:r>
            <a:endParaRPr lang="en-AU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0" grpId="0" animBg="1"/>
      <p:bldP spid="415751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5" name="Picture 7" descr="f04-59-P3744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025128"/>
            <a:ext cx="7524750" cy="36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Stall </a:t>
            </a:r>
            <a:r>
              <a:rPr lang="en-US" altLang="en-US" dirty="0"/>
              <a:t>Pipeline</a:t>
            </a:r>
            <a:endParaRPr lang="en-AU" altLang="en-US" dirty="0"/>
          </a:p>
        </p:txBody>
      </p:sp>
      <p:sp>
        <p:nvSpPr>
          <p:cNvPr id="421894" name="AutoShape 6"/>
          <p:cNvSpPr>
            <a:spLocks/>
          </p:cNvSpPr>
          <p:nvPr/>
        </p:nvSpPr>
        <p:spPr bwMode="auto">
          <a:xfrm>
            <a:off x="6793524" y="2318743"/>
            <a:ext cx="782934" cy="365675"/>
          </a:xfrm>
          <a:prstGeom prst="borderCallout1">
            <a:avLst>
              <a:gd name="adj1" fmla="val 32812"/>
              <a:gd name="adj2" fmla="val -1461"/>
              <a:gd name="adj3" fmla="val 96650"/>
              <a:gd name="adj4" fmla="val -111685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r>
              <a:rPr lang="en-AU" altLang="en-US" sz="2400"/>
              <a:t>Stall </a:t>
            </a:r>
            <a:endParaRPr lang="en-AU" alt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32</a:t>
            </a:fld>
            <a:endParaRPr lang="en-US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7184991" y="2836664"/>
            <a:ext cx="1846467" cy="1141367"/>
          </a:xfrm>
          <a:prstGeom prst="borderCallout1">
            <a:avLst>
              <a:gd name="adj1" fmla="val 32812"/>
              <a:gd name="adj2" fmla="val -1461"/>
              <a:gd name="adj3" fmla="val 39337"/>
              <a:gd name="adj4" fmla="val -37784"/>
            </a:avLst>
          </a:prstGeom>
          <a:noFill/>
          <a:ln w="381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r>
              <a:rPr lang="en-AU" altLang="en-US" sz="2400" dirty="0" smtClean="0"/>
              <a:t>repeat </a:t>
            </a:r>
            <a:r>
              <a:rPr lang="en-AU" altLang="en-US" sz="2400" b="1" dirty="0" smtClean="0">
                <a:latin typeface="Courier" charset="0"/>
                <a:ea typeface="Courier" charset="0"/>
                <a:cs typeface="Courier" charset="0"/>
              </a:rPr>
              <a:t>and</a:t>
            </a:r>
            <a:r>
              <a:rPr lang="en-AU" altLang="en-US" sz="2400" dirty="0" smtClean="0"/>
              <a:t> instruction and forward</a:t>
            </a:r>
            <a:endParaRPr lang="en-AU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wrap="square" lIns="90487" tIns="44450" rIns="90487" bIns="44450" anchor="ctr">
            <a:normAutofit/>
          </a:bodyPr>
          <a:lstStyle/>
          <a:p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lw</a:t>
            </a:r>
            <a:r>
              <a:rPr lang="en-US" dirty="0" smtClean="0">
                <a:ea typeface="ＭＳ Ｐゴシック" pitchFamily="34" charset="-128"/>
              </a:rPr>
              <a:t> Data Hazard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Slot after a load is called a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load delay slot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If that instruction uses the result of the load, then the hardware will stall for one cycle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Equivalent to inserting an explicit </a:t>
            </a:r>
            <a:r>
              <a:rPr lang="en-US" b="1" dirty="0" err="1" smtClean="0">
                <a:latin typeface="Courier" charset="0"/>
                <a:ea typeface="Courier" charset="0"/>
                <a:cs typeface="Courier" charset="0"/>
              </a:rPr>
              <a:t>nop</a:t>
            </a:r>
            <a:r>
              <a:rPr lang="en-US" dirty="0" smtClean="0">
                <a:ea typeface="ＭＳ Ｐゴシック" pitchFamily="34" charset="-128"/>
              </a:rPr>
              <a:t> in the slot</a:t>
            </a:r>
          </a:p>
          <a:p>
            <a:pPr lvl="2"/>
            <a:r>
              <a:rPr lang="en-US" dirty="0" smtClean="0">
                <a:ea typeface="ＭＳ Ｐゴシック" pitchFamily="34" charset="-128"/>
              </a:rPr>
              <a:t>except the latter uses more code space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Performance loss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ea typeface="ＭＳ Ｐゴシック" pitchFamily="34" charset="-128"/>
              </a:rPr>
              <a:t>Idea</a:t>
            </a:r>
            <a:r>
              <a:rPr lang="en-US" b="1" dirty="0" smtClean="0">
                <a:ea typeface="ＭＳ Ｐゴシック" pitchFamily="34" charset="-128"/>
              </a:rPr>
              <a:t>:</a:t>
            </a:r>
            <a:r>
              <a:rPr lang="en-US" dirty="0" smtClean="0">
                <a:ea typeface="ＭＳ Ｐゴシック" pitchFamily="34" charset="-128"/>
              </a:rPr>
              <a:t>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ea typeface="ＭＳ Ｐゴシック" pitchFamily="34" charset="-128"/>
              </a:rPr>
              <a:t>Put unrelated instruction into load delay slot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ea typeface="ＭＳ Ｐゴシック" pitchFamily="34" charset="-128"/>
              </a:rPr>
              <a:t>No performance loss!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4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Code Scheduling to Avoid Stalls</a:t>
            </a:r>
            <a:endParaRPr lang="en-AU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Reorder </a:t>
            </a:r>
            <a:r>
              <a:rPr lang="en-US" dirty="0"/>
              <a:t>code to avoid use of load result in the next </a:t>
            </a:r>
            <a:r>
              <a:rPr lang="en-US" dirty="0" smtClean="0"/>
              <a:t>instruction!</a:t>
            </a:r>
            <a:endParaRPr lang="en-US" dirty="0"/>
          </a:p>
          <a:p>
            <a:r>
              <a:rPr lang="en-US" dirty="0" smtClean="0"/>
              <a:t>RISC-V </a:t>
            </a:r>
            <a:r>
              <a:rPr lang="en-US" dirty="0"/>
              <a:t>code </a:t>
            </a:r>
            <a:r>
              <a:rPr lang="en-US" dirty="0" smtClean="0"/>
              <a:t>for 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=A+B; E=A+C;</a:t>
            </a:r>
            <a:endParaRPr lang="en-AU" sz="3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985569" y="2460294"/>
            <a:ext cx="2262496" cy="269612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Original Order:</a:t>
            </a:r>
          </a:p>
          <a:p>
            <a:pPr algn="l" defTabSz="628650">
              <a:spcBef>
                <a:spcPct val="20000"/>
              </a:spcBef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defTabSz="628650"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defTabSz="62865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add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l" defTabSz="628650"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12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defTabSz="628650"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t4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8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defTabSz="62865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add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t5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l" defTabSz="628650"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t5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16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A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303521" y="2460294"/>
            <a:ext cx="2204675" cy="26961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Alternative:</a:t>
            </a:r>
          </a:p>
          <a:p>
            <a:pPr algn="l" defTabSz="628650">
              <a:spcBef>
                <a:spcPct val="20000"/>
              </a:spcBef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defTabSz="628650"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t2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defTabSz="628650"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t4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8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defTabSz="62865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add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l" defTabSz="628650"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t3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12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 defTabSz="628650">
              <a:spcBef>
                <a:spcPct val="20000"/>
              </a:spcBef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add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t5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t4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l" defTabSz="628650">
              <a:spcBef>
                <a:spcPct val="20000"/>
              </a:spcBef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t5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16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(t0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A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 flipV="1">
            <a:off x="3255819" y="3654135"/>
            <a:ext cx="2032000" cy="65232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10193" y="3184631"/>
            <a:ext cx="1791134" cy="628759"/>
            <a:chOff x="3152246" y="3890841"/>
            <a:chExt cx="1791134" cy="838345"/>
          </a:xfrm>
        </p:grpSpPr>
        <p:sp>
          <p:nvSpPr>
            <p:cNvPr id="346121" name="Oval 9"/>
            <p:cNvSpPr>
              <a:spLocks noChangeArrowheads="1"/>
            </p:cNvSpPr>
            <p:nvPr/>
          </p:nvSpPr>
          <p:spPr bwMode="auto">
            <a:xfrm>
              <a:off x="3152246" y="3890841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2" name="Oval 10"/>
            <p:cNvSpPr>
              <a:spLocks noChangeArrowheads="1"/>
            </p:cNvSpPr>
            <p:nvPr/>
          </p:nvSpPr>
          <p:spPr bwMode="auto">
            <a:xfrm>
              <a:off x="4295680" y="4297386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>
              <a:off x="3760644" y="4178182"/>
              <a:ext cx="539798" cy="29700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1739" y="4124135"/>
            <a:ext cx="1768043" cy="674941"/>
            <a:chOff x="2793809" y="5027541"/>
            <a:chExt cx="1768043" cy="899920"/>
          </a:xfrm>
        </p:grpSpPr>
        <p:sp>
          <p:nvSpPr>
            <p:cNvPr id="346123" name="Oval 11"/>
            <p:cNvSpPr>
              <a:spLocks noChangeArrowheads="1"/>
            </p:cNvSpPr>
            <p:nvPr/>
          </p:nvSpPr>
          <p:spPr bwMode="auto">
            <a:xfrm>
              <a:off x="2793809" y="5027541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3914152" y="5495660"/>
              <a:ext cx="647700" cy="43180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0" name="Line 18"/>
            <p:cNvSpPr>
              <a:spLocks noChangeShapeType="1"/>
            </p:cNvSpPr>
            <p:nvPr/>
          </p:nvSpPr>
          <p:spPr bwMode="auto">
            <a:xfrm>
              <a:off x="3422459" y="5292653"/>
              <a:ext cx="608975" cy="25507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85873" y="3151521"/>
            <a:ext cx="1760682" cy="1019066"/>
            <a:chOff x="6084888" y="3573463"/>
            <a:chExt cx="1760682" cy="1358754"/>
          </a:xfrm>
        </p:grpSpPr>
        <p:sp>
          <p:nvSpPr>
            <p:cNvPr id="346125" name="Oval 13"/>
            <p:cNvSpPr>
              <a:spLocks noChangeArrowheads="1"/>
            </p:cNvSpPr>
            <p:nvPr/>
          </p:nvSpPr>
          <p:spPr bwMode="auto">
            <a:xfrm>
              <a:off x="6084888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6" name="Oval 14"/>
            <p:cNvSpPr>
              <a:spLocks noChangeArrowheads="1"/>
            </p:cNvSpPr>
            <p:nvPr/>
          </p:nvSpPr>
          <p:spPr bwMode="auto">
            <a:xfrm>
              <a:off x="7197870" y="4500417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1" name="Line 19"/>
            <p:cNvSpPr>
              <a:spLocks noChangeShapeType="1"/>
            </p:cNvSpPr>
            <p:nvPr/>
          </p:nvSpPr>
          <p:spPr bwMode="auto">
            <a:xfrm>
              <a:off x="6726238" y="3829048"/>
              <a:ext cx="740641" cy="6839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97418" y="3489340"/>
            <a:ext cx="1668319" cy="1341294"/>
            <a:chOff x="6038706" y="4234006"/>
            <a:chExt cx="1668319" cy="1788392"/>
          </a:xfrm>
        </p:grpSpPr>
        <p:sp>
          <p:nvSpPr>
            <p:cNvPr id="346127" name="Oval 15"/>
            <p:cNvSpPr>
              <a:spLocks noChangeArrowheads="1"/>
            </p:cNvSpPr>
            <p:nvPr/>
          </p:nvSpPr>
          <p:spPr bwMode="auto">
            <a:xfrm>
              <a:off x="7059325" y="5590598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8" name="Oval 16"/>
            <p:cNvSpPr>
              <a:spLocks noChangeArrowheads="1"/>
            </p:cNvSpPr>
            <p:nvPr/>
          </p:nvSpPr>
          <p:spPr bwMode="auto">
            <a:xfrm>
              <a:off x="6038706" y="4234006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2" name="Line 20"/>
            <p:cNvSpPr>
              <a:spLocks noChangeShapeType="1"/>
            </p:cNvSpPr>
            <p:nvPr/>
          </p:nvSpPr>
          <p:spPr bwMode="auto">
            <a:xfrm>
              <a:off x="6531698" y="4607675"/>
              <a:ext cx="698500" cy="10621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78" y="3346558"/>
            <a:ext cx="1025649" cy="400110"/>
            <a:chOff x="518979" y="4303268"/>
            <a:chExt cx="1025649" cy="533479"/>
          </a:xfrm>
        </p:grpSpPr>
        <p:sp>
          <p:nvSpPr>
            <p:cNvPr id="7" name="TextBox 6"/>
            <p:cNvSpPr txBox="1"/>
            <p:nvPr/>
          </p:nvSpPr>
          <p:spPr>
            <a:xfrm>
              <a:off x="518979" y="4303268"/>
              <a:ext cx="749147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1268126" y="4570008"/>
              <a:ext cx="276502" cy="1048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9623" y="4286555"/>
            <a:ext cx="1008332" cy="400110"/>
            <a:chOff x="507433" y="4726601"/>
            <a:chExt cx="1008332" cy="533479"/>
          </a:xfrm>
        </p:grpSpPr>
        <p:sp>
          <p:nvSpPr>
            <p:cNvPr id="33" name="TextBox 32"/>
            <p:cNvSpPr txBox="1"/>
            <p:nvPr/>
          </p:nvSpPr>
          <p:spPr>
            <a:xfrm>
              <a:off x="507433" y="4726601"/>
              <a:ext cx="749147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3"/>
            </p:cNvCxnSpPr>
            <p:nvPr/>
          </p:nvCxnSpPr>
          <p:spPr>
            <a:xfrm>
              <a:off x="1256580" y="4993340"/>
              <a:ext cx="259185" cy="1061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3911648" y="2460293"/>
            <a:ext cx="0" cy="8503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890818" y="3310686"/>
            <a:ext cx="20830" cy="10419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404172" y="4343684"/>
            <a:ext cx="1038340" cy="799816"/>
            <a:chOff x="3875870" y="5504246"/>
            <a:chExt cx="1038340" cy="106642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389120" y="5504246"/>
              <a:ext cx="0" cy="64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75870" y="6078224"/>
              <a:ext cx="103834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13 cycles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13145" y="2461818"/>
            <a:ext cx="1038340" cy="2509028"/>
            <a:chOff x="7713144" y="3227832"/>
            <a:chExt cx="1038340" cy="3345371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229600" y="3227832"/>
              <a:ext cx="0" cy="29169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713144" y="6080760"/>
              <a:ext cx="10383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 cycles</a:t>
              </a:r>
              <a:endParaRPr lang="en-US" b="1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24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 animBg="1"/>
      <p:bldP spid="346119" grpId="0" animBg="1"/>
      <p:bldP spid="3461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RISC-V</a:t>
            </a:r>
            <a:r>
              <a:rPr lang="is-IS" dirty="0" smtClean="0"/>
              <a:t> Pipeline</a:t>
            </a:r>
          </a:p>
          <a:p>
            <a:r>
              <a:rPr lang="is-IS" dirty="0" smtClean="0"/>
              <a:t>Pipeline Control</a:t>
            </a:r>
          </a:p>
          <a:p>
            <a:r>
              <a:rPr lang="is-IS" dirty="0" smtClean="0"/>
              <a:t>Hazards</a:t>
            </a:r>
          </a:p>
          <a:p>
            <a:pPr lvl="1"/>
            <a:r>
              <a:rPr lang="is-IS" dirty="0" smtClean="0"/>
              <a:t>Structural</a:t>
            </a:r>
          </a:p>
          <a:p>
            <a:pPr lvl="1"/>
            <a:r>
              <a:rPr lang="is-IS" dirty="0" smtClean="0"/>
              <a:t>Data</a:t>
            </a:r>
          </a:p>
          <a:p>
            <a:pPr lvl="2"/>
            <a:r>
              <a:rPr lang="is-IS" dirty="0" smtClean="0"/>
              <a:t>R-type instructions</a:t>
            </a:r>
          </a:p>
          <a:p>
            <a:pPr lvl="2"/>
            <a:r>
              <a:rPr lang="is-IS" dirty="0" smtClean="0"/>
              <a:t>Load</a:t>
            </a:r>
          </a:p>
          <a:p>
            <a:pPr lvl="1"/>
            <a:r>
              <a:rPr lang="is-IS" b="1" dirty="0" smtClean="0"/>
              <a:t>Control</a:t>
            </a:r>
          </a:p>
          <a:p>
            <a:r>
              <a:rPr lang="is-IS" dirty="0" smtClean="0"/>
              <a:t>Superscalar processors</a:t>
            </a:r>
          </a:p>
          <a:p>
            <a:pPr lvl="1"/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Hazards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106" y="3081674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27" y="3622059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444" y="1494475"/>
            <a:ext cx="165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beq</a:t>
            </a:r>
            <a:r>
              <a:rPr lang="en-US" dirty="0" smtClean="0"/>
              <a:t> t0, t1, label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444" y="204724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 t2, s0, t5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443" y="2629149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t6, s0, t3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711" y="1400848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66" y="1948369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580" y="2511493"/>
            <a:ext cx="2711628" cy="51231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46791" y="3199331"/>
            <a:ext cx="135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xor</a:t>
            </a:r>
            <a:r>
              <a:rPr lang="en-US" dirty="0" smtClean="0"/>
              <a:t> t5, t1, s0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33386" y="3742436"/>
            <a:ext cx="126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</a:t>
            </a:r>
            <a:r>
              <a:rPr lang="en-US" dirty="0" smtClean="0"/>
              <a:t> s0, 8(t3)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14000" y="1948369"/>
            <a:ext cx="267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executed regardless of branch outcome!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5618" y="2490988"/>
            <a:ext cx="2670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executed regardless of branch outcome!!!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0877" y="3068829"/>
            <a:ext cx="232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PC updated reflecting branch outcome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65682" y="1760682"/>
            <a:ext cx="231468" cy="161755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3" grpId="0"/>
      <p:bldP spid="54" grpId="0"/>
      <p:bldP spid="24" grpId="0"/>
      <p:bldP spid="26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branch not taken, then instructions fetched sequentially after branch are correct</a:t>
            </a:r>
          </a:p>
          <a:p>
            <a:r>
              <a:rPr lang="en-US" dirty="0" smtClean="0"/>
              <a:t>If branch or jump taken, then need to flush incorrect instructions from pipeline by converting to NOPs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 Instructions after Branch if Taken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106" y="3081674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27" y="3622059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444" y="1494475"/>
            <a:ext cx="165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beq</a:t>
            </a:r>
            <a:r>
              <a:rPr lang="en-US" dirty="0" smtClean="0"/>
              <a:t> t0, t1, label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444" y="204724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ub t2, s0, t5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443" y="2629149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 t6, s0, t3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711" y="1400848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66" y="1948369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580" y="2511493"/>
            <a:ext cx="2711628" cy="51231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46791" y="319933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label: </a:t>
            </a:r>
            <a:r>
              <a:rPr lang="en-US" dirty="0" err="1" smtClean="0"/>
              <a:t>xxxxxx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20877" y="3068829"/>
            <a:ext cx="232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PC updated reflecting branch outcome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65682" y="1760682"/>
            <a:ext cx="231468" cy="161755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53731" y="1356639"/>
            <a:ext cx="23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Taken branch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706091" y="1749136"/>
            <a:ext cx="444500" cy="4618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77227" y="1772227"/>
            <a:ext cx="421409" cy="8370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90677" y="1930448"/>
            <a:ext cx="23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Convert to NOP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5668" y="2458075"/>
            <a:ext cx="23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Convert to NOP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3" grpId="0"/>
      <p:bldP spid="29" grpId="0"/>
      <p:bldP spid="20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Branch 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taken branch in simple pipeline costs 2 dead cycles</a:t>
            </a:r>
          </a:p>
          <a:p>
            <a:r>
              <a:rPr lang="en-US" dirty="0" smtClean="0"/>
              <a:t>To improve performance, use “branch prediction” to guess which way branch will go earlier in pipeline</a:t>
            </a:r>
          </a:p>
          <a:p>
            <a:r>
              <a:rPr lang="en-US" dirty="0" smtClean="0"/>
              <a:t>Only flush pipeline if branch prediction was incorrect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Pipeline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303" y="2812764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124" y="3353148"/>
            <a:ext cx="2711628" cy="512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149" y="3914521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9613" y="1225564"/>
            <a:ext cx="139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t0, t1, t2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9613" y="1778335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t3, t4, t5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9613" y="2360239"/>
            <a:ext cx="125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slt</a:t>
            </a:r>
            <a:r>
              <a:rPr lang="en-US" dirty="0" smtClean="0"/>
              <a:t> t6, t0, t3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24636" y="1009100"/>
            <a:ext cx="2997327" cy="0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66314" y="1225566"/>
            <a:ext cx="0" cy="3225488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76520" y="3750208"/>
            <a:ext cx="9257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err="1" smtClean="0">
                <a:solidFill>
                  <a:srgbClr val="92D050"/>
                </a:solidFill>
              </a:rPr>
              <a:t>t</a:t>
            </a:r>
            <a:r>
              <a:rPr lang="en-US" sz="1600" i="1" baseline="-25000" dirty="0" err="1" smtClean="0">
                <a:solidFill>
                  <a:srgbClr val="92D050"/>
                </a:solidFill>
              </a:rPr>
              <a:t>cycle</a:t>
            </a:r>
            <a:endParaRPr lang="en-US" sz="1600" i="1" baseline="-25000" dirty="0" smtClean="0">
              <a:solidFill>
                <a:srgbClr val="92D050"/>
              </a:solidFill>
            </a:endParaRPr>
          </a:p>
          <a:p>
            <a:pPr algn="ctr"/>
            <a:r>
              <a:rPr lang="en-US" sz="1600" i="1" dirty="0" smtClean="0">
                <a:solidFill>
                  <a:srgbClr val="92D050"/>
                </a:solidFill>
              </a:rPr>
              <a:t>= 200 </a:t>
            </a:r>
            <a:r>
              <a:rPr lang="en-US" sz="1600" i="1" dirty="0" err="1" smtClean="0">
                <a:solidFill>
                  <a:srgbClr val="92D050"/>
                </a:solidFill>
              </a:rPr>
              <a:t>ps</a:t>
            </a:r>
            <a:endParaRPr lang="en-US" sz="1600" i="1" dirty="0">
              <a:solidFill>
                <a:srgbClr val="92D05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908" y="1131938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463" y="1679458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777" y="2242582"/>
            <a:ext cx="2711628" cy="512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5400000">
            <a:off x="-772690" y="2873121"/>
            <a:ext cx="21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064C0"/>
                </a:solidFill>
              </a:rPr>
              <a:t>instruction sequence</a:t>
            </a:r>
            <a:endParaRPr lang="en-US">
              <a:solidFill>
                <a:srgbClr val="3064C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28724" y="914588"/>
            <a:ext cx="3584219" cy="3714562"/>
            <a:chOff x="3428723" y="1737155"/>
            <a:chExt cx="3584219" cy="2395102"/>
          </a:xfrm>
        </p:grpSpPr>
        <p:grpSp>
          <p:nvGrpSpPr>
            <p:cNvPr id="21" name="Group 20"/>
            <p:cNvGrpSpPr/>
            <p:nvPr/>
          </p:nvGrpSpPr>
          <p:grpSpPr>
            <a:xfrm>
              <a:off x="3428723" y="1802738"/>
              <a:ext cx="598311" cy="2329519"/>
              <a:chOff x="3527776" y="4071280"/>
              <a:chExt cx="598311" cy="2329519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126087" y="4071280"/>
                <a:ext cx="0" cy="2329519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4027034" y="1802738"/>
              <a:ext cx="598311" cy="2329519"/>
              <a:chOff x="3527776" y="4071280"/>
              <a:chExt cx="598311" cy="2329519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126087" y="4071280"/>
                <a:ext cx="0" cy="2329519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4625344" y="1802737"/>
              <a:ext cx="598311" cy="2329519"/>
              <a:chOff x="3527776" y="4071280"/>
              <a:chExt cx="598311" cy="2329519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126087" y="4071280"/>
                <a:ext cx="0" cy="2329519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223653" y="1737155"/>
              <a:ext cx="598311" cy="2395101"/>
              <a:chOff x="3527776" y="4005698"/>
              <a:chExt cx="598311" cy="239510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126087" y="4005698"/>
                <a:ext cx="0" cy="2395101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5821962" y="2498292"/>
              <a:ext cx="598311" cy="1633964"/>
              <a:chOff x="3527776" y="4766835"/>
              <a:chExt cx="598311" cy="1633964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126087" y="4766835"/>
                <a:ext cx="0" cy="1633964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6414631" y="2894504"/>
              <a:ext cx="598311" cy="1236040"/>
              <a:chOff x="3527776" y="5164759"/>
              <a:chExt cx="598311" cy="1236040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126087" y="5164759"/>
                <a:ext cx="0" cy="1236040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/>
          <p:cNvGrpSpPr/>
          <p:nvPr/>
        </p:nvGrpSpPr>
        <p:grpSpPr>
          <a:xfrm>
            <a:off x="2830412" y="1024597"/>
            <a:ext cx="598311" cy="3601896"/>
            <a:chOff x="3527776" y="4071280"/>
            <a:chExt cx="598311" cy="232946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3527776" y="5834225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126087" y="4071280"/>
              <a:ext cx="0" cy="2329461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2824635" y="914587"/>
            <a:ext cx="0" cy="288658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60463" y="666750"/>
            <a:ext cx="1731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92D050"/>
                </a:solidFill>
              </a:rPr>
              <a:t>t</a:t>
            </a:r>
            <a:r>
              <a:rPr lang="en-US" sz="1600" i="1" baseline="-25000" dirty="0" err="1" smtClean="0">
                <a:solidFill>
                  <a:srgbClr val="92D050"/>
                </a:solidFill>
              </a:rPr>
              <a:t>instruction</a:t>
            </a:r>
            <a:r>
              <a:rPr lang="en-US" sz="1600" i="1" dirty="0" smtClean="0">
                <a:solidFill>
                  <a:srgbClr val="92D050"/>
                </a:solidFill>
              </a:rPr>
              <a:t> = 1000 </a:t>
            </a:r>
            <a:r>
              <a:rPr lang="en-US" sz="1600" i="1" dirty="0" err="1" smtClean="0">
                <a:solidFill>
                  <a:srgbClr val="92D050"/>
                </a:solidFill>
              </a:rPr>
              <a:t>ps</a:t>
            </a:r>
            <a:endParaRPr lang="en-US" sz="1600" i="1" baseline="-25000" dirty="0">
              <a:solidFill>
                <a:srgbClr val="92D05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012943" y="3245004"/>
            <a:ext cx="632125" cy="1331396"/>
            <a:chOff x="3493962" y="4786475"/>
            <a:chExt cx="632125" cy="1614324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493962" y="6329119"/>
              <a:ext cx="632125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26087" y="4786475"/>
              <a:ext cx="0" cy="1614324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655431" y="3801174"/>
            <a:ext cx="598311" cy="775229"/>
            <a:chOff x="3527776" y="5460831"/>
            <a:chExt cx="598311" cy="939968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26087" y="5460831"/>
              <a:ext cx="0" cy="9399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8252613" y="3801174"/>
            <a:ext cx="598311" cy="776937"/>
            <a:chOff x="3527776" y="5458759"/>
            <a:chExt cx="598311" cy="94204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3527776" y="6324048"/>
              <a:ext cx="598311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126087" y="5458759"/>
              <a:ext cx="0" cy="94204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908960" y="2930420"/>
            <a:ext cx="124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</a:t>
            </a:r>
            <a:r>
              <a:rPr lang="en-US" dirty="0" smtClean="0"/>
              <a:t> t0, 4(t3)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95554" y="3473526"/>
            <a:ext cx="121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lw</a:t>
            </a:r>
            <a:r>
              <a:rPr lang="en-US" dirty="0" smtClean="0"/>
              <a:t> t0, 8(t3)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904899" y="4014012"/>
            <a:ext cx="136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addi</a:t>
            </a:r>
            <a:r>
              <a:rPr lang="en-US" dirty="0" smtClean="0"/>
              <a:t> t2, t2, 1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428723" y="1617193"/>
            <a:ext cx="2985909" cy="581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174962" y="1088116"/>
            <a:ext cx="690053" cy="271305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463322" y="1563872"/>
            <a:ext cx="2876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Resource use of instruction over time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43600" y="742950"/>
            <a:ext cx="292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Resource use in a particular time slot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106" y="3081674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927" y="3622059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444" y="1494475"/>
            <a:ext cx="165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beq</a:t>
            </a:r>
            <a:r>
              <a:rPr lang="en-US" dirty="0" smtClean="0"/>
              <a:t> t0, t1, label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444" y="2047245"/>
            <a:ext cx="106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label: 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443" y="2629149"/>
            <a:ext cx="493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r>
              <a:rPr lang="en-US" dirty="0" smtClean="0"/>
              <a:t>..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711" y="1400848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66" y="1948369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580" y="2511493"/>
            <a:ext cx="2711628" cy="512312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53731" y="1356639"/>
            <a:ext cx="23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Taken branch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endCxn id="17" idx="1"/>
          </p:cNvCxnSpPr>
          <p:nvPr/>
        </p:nvCxnSpPr>
        <p:spPr>
          <a:xfrm>
            <a:off x="2557318" y="1627909"/>
            <a:ext cx="186948" cy="5766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07995" y="1941993"/>
            <a:ext cx="23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Guess next PC!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31491" y="1647537"/>
            <a:ext cx="176645" cy="16082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68213" y="3018030"/>
            <a:ext cx="232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Check guess correct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3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6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RISC-V</a:t>
            </a:r>
            <a:r>
              <a:rPr lang="is-IS" dirty="0" smtClean="0"/>
              <a:t> Pipeline</a:t>
            </a:r>
          </a:p>
          <a:p>
            <a:r>
              <a:rPr lang="is-IS" dirty="0" smtClean="0"/>
              <a:t>Pipeline Control</a:t>
            </a:r>
          </a:p>
          <a:p>
            <a:r>
              <a:rPr lang="is-IS" dirty="0" smtClean="0"/>
              <a:t>Hazards</a:t>
            </a:r>
          </a:p>
          <a:p>
            <a:pPr lvl="1"/>
            <a:r>
              <a:rPr lang="is-IS" dirty="0" smtClean="0"/>
              <a:t>Structural</a:t>
            </a:r>
          </a:p>
          <a:p>
            <a:pPr lvl="1"/>
            <a:r>
              <a:rPr lang="is-IS" dirty="0" smtClean="0"/>
              <a:t>Data</a:t>
            </a:r>
          </a:p>
          <a:p>
            <a:pPr lvl="2"/>
            <a:r>
              <a:rPr lang="is-IS" dirty="0" smtClean="0"/>
              <a:t>R-type instructions</a:t>
            </a:r>
          </a:p>
          <a:p>
            <a:pPr lvl="2"/>
            <a:r>
              <a:rPr lang="is-IS" dirty="0" smtClean="0"/>
              <a:t>Load</a:t>
            </a:r>
          </a:p>
          <a:p>
            <a:pPr lvl="1"/>
            <a:r>
              <a:rPr lang="is-IS" dirty="0" smtClean="0"/>
              <a:t>Control</a:t>
            </a:r>
          </a:p>
          <a:p>
            <a:r>
              <a:rPr lang="is-IS" b="1" dirty="0" smtClean="0"/>
              <a:t>Superscalar processors</a:t>
            </a:r>
          </a:p>
          <a:p>
            <a:pPr lvl="1"/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Processor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Clock rate</a:t>
            </a:r>
          </a:p>
          <a:p>
            <a:pPr lvl="1"/>
            <a:r>
              <a:rPr lang="en-US" dirty="0" smtClean="0"/>
              <a:t>Limited by technology and power dissipation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“Overlap” instruction execution</a:t>
            </a:r>
          </a:p>
          <a:p>
            <a:pPr lvl="1"/>
            <a:r>
              <a:rPr lang="en-US" dirty="0" smtClean="0"/>
              <a:t>Deeper pipeline: </a:t>
            </a:r>
            <a:r>
              <a:rPr lang="da-DK" dirty="0"/>
              <a:t>5 =&gt; 10 =&gt; 15 </a:t>
            </a:r>
            <a:r>
              <a:rPr lang="da-DK" dirty="0" smtClean="0"/>
              <a:t>stages</a:t>
            </a:r>
          </a:p>
          <a:p>
            <a:pPr lvl="2"/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work</a:t>
            </a:r>
            <a:r>
              <a:rPr lang="da-DK" dirty="0" smtClean="0"/>
              <a:t> per stage </a:t>
            </a:r>
            <a:r>
              <a:rPr lang="da-DK" dirty="0" smtClean="0">
                <a:sym typeface="Wingdings"/>
              </a:rPr>
              <a:t> </a:t>
            </a:r>
            <a:r>
              <a:rPr lang="da-DK" dirty="0" err="1" smtClean="0">
                <a:sym typeface="Wingdings"/>
              </a:rPr>
              <a:t>shorter</a:t>
            </a:r>
            <a:r>
              <a:rPr lang="da-DK" dirty="0" smtClean="0">
                <a:sym typeface="Wingdings"/>
              </a:rPr>
              <a:t> </a:t>
            </a:r>
            <a:r>
              <a:rPr lang="da-DK" dirty="0" err="1" smtClean="0">
                <a:sym typeface="Wingdings"/>
              </a:rPr>
              <a:t>clock</a:t>
            </a:r>
            <a:r>
              <a:rPr lang="da-DK" dirty="0" smtClean="0">
                <a:sym typeface="Wingdings"/>
              </a:rPr>
              <a:t> </a:t>
            </a:r>
            <a:r>
              <a:rPr lang="da-DK" dirty="0" err="1" smtClean="0">
                <a:sym typeface="Wingdings"/>
              </a:rPr>
              <a:t>cycle</a:t>
            </a:r>
            <a:endParaRPr lang="da-DK" dirty="0" smtClean="0">
              <a:sym typeface="Wingdings"/>
            </a:endParaRPr>
          </a:p>
          <a:p>
            <a:pPr lvl="2"/>
            <a:r>
              <a:rPr lang="da-DK" dirty="0" smtClean="0">
                <a:sym typeface="Wingdings"/>
              </a:rPr>
              <a:t>But more potential for </a:t>
            </a:r>
            <a:r>
              <a:rPr lang="da-DK" dirty="0" err="1" smtClean="0">
                <a:sym typeface="Wingdings"/>
              </a:rPr>
              <a:t>hazards</a:t>
            </a:r>
            <a:r>
              <a:rPr lang="da-DK" dirty="0" smtClean="0">
                <a:sym typeface="Wingdings"/>
              </a:rPr>
              <a:t> (CPI &gt; 1)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Multi-issue ”super-scalar” processor</a:t>
            </a:r>
          </a:p>
          <a:p>
            <a:pPr lvl="1"/>
            <a:r>
              <a:rPr lang="en-US" dirty="0" smtClean="0"/>
              <a:t>Multiple execution units (ALUs)</a:t>
            </a:r>
          </a:p>
          <a:p>
            <a:pPr lvl="2"/>
            <a:r>
              <a:rPr lang="en-US" dirty="0" smtClean="0"/>
              <a:t>Several instructions executed simultaneously</a:t>
            </a:r>
          </a:p>
          <a:p>
            <a:pPr lvl="2"/>
            <a:r>
              <a:rPr lang="en-US" dirty="0" smtClean="0"/>
              <a:t>CPI &lt; 1 (ideally)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Superscalar Processor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4" descr="f04-72-P3744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88" y="1179242"/>
            <a:ext cx="6607043" cy="32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24868" y="4348976"/>
            <a:ext cx="124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P&amp;H p. 340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Benchmark: CPI of Intel Core i7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01" y="1004713"/>
            <a:ext cx="4837984" cy="35778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44</a:t>
            </a:fld>
            <a:endParaRPr lang="en-US"/>
          </a:p>
        </p:txBody>
      </p:sp>
      <p:cxnSp>
        <p:nvCxnSpPr>
          <p:cNvPr id="9" name="Straight Connector 8"/>
          <p:cNvCxnSpPr>
            <a:endCxn id="7" idx="3"/>
          </p:cNvCxnSpPr>
          <p:nvPr/>
        </p:nvCxnSpPr>
        <p:spPr>
          <a:xfrm>
            <a:off x="1209907" y="2793628"/>
            <a:ext cx="47138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7247" y="2655128"/>
            <a:ext cx="82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CPI = 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2341" y="4173344"/>
            <a:ext cx="124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P&amp;H p. 350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9" y="1055076"/>
            <a:ext cx="8628184" cy="371218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Pipelining increases throughput by overlapping execution of multiple instructions</a:t>
            </a:r>
          </a:p>
          <a:p>
            <a:r>
              <a:rPr lang="en-US" dirty="0" smtClean="0"/>
              <a:t>All pipeline stages have same duration</a:t>
            </a:r>
          </a:p>
          <a:p>
            <a:pPr lvl="1"/>
            <a:r>
              <a:rPr lang="en-US" dirty="0"/>
              <a:t>C</a:t>
            </a:r>
            <a:r>
              <a:rPr lang="en-US" sz="2400" dirty="0" smtClean="0"/>
              <a:t>hoose partition that accommodates this constraint</a:t>
            </a:r>
          </a:p>
          <a:p>
            <a:r>
              <a:rPr lang="en-US" sz="2800" dirty="0" smtClean="0"/>
              <a:t>Hazards potentially limit performance</a:t>
            </a:r>
          </a:p>
          <a:p>
            <a:pPr lvl="1"/>
            <a:r>
              <a:rPr lang="en-US" sz="2400" dirty="0" smtClean="0"/>
              <a:t>Maximizing performance requires programmer/compiler assistance</a:t>
            </a:r>
          </a:p>
          <a:p>
            <a:pPr lvl="1"/>
            <a:r>
              <a:rPr lang="en-US" dirty="0" smtClean="0"/>
              <a:t>E.g. Load </a:t>
            </a:r>
            <a:r>
              <a:rPr lang="en-US" dirty="0"/>
              <a:t>and Branch delay slots</a:t>
            </a:r>
          </a:p>
          <a:p>
            <a:r>
              <a:rPr lang="en-US" sz="2800" dirty="0" smtClean="0"/>
              <a:t>Superscalar processors use multiple execution units for additional instruction level parallelism</a:t>
            </a:r>
          </a:p>
          <a:p>
            <a:pPr lvl="1"/>
            <a:r>
              <a:rPr lang="en-US" sz="2400" dirty="0" smtClean="0"/>
              <a:t>Performance benefit highly code dependent</a:t>
            </a:r>
          </a:p>
          <a:p>
            <a:pPr lvl="2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1842200"/>
            <a:ext cx="8628184" cy="790025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 smtClean="0"/>
              <a:t>Lecture 13: Pipelining</a:t>
            </a:r>
            <a:endParaRPr lang="en-AU" alt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Pipelining and ISA Design</a:t>
            </a:r>
            <a:endParaRPr lang="en-AU" altLang="en-US" dirty="0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RISC-V </a:t>
            </a:r>
            <a:r>
              <a:rPr lang="en-US" altLang="en-US" dirty="0"/>
              <a:t>ISA designed for pipelining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All instructions are 32-bits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Easy </a:t>
            </a:r>
            <a:r>
              <a:rPr lang="en-US" altLang="en-US" dirty="0"/>
              <a:t>to fetch and decode in one cycle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Versus </a:t>
            </a:r>
            <a:r>
              <a:rPr lang="en-US" altLang="en-US" dirty="0"/>
              <a:t>x86: 1- to </a:t>
            </a:r>
            <a:r>
              <a:rPr lang="en-US" altLang="en-US" dirty="0" smtClean="0"/>
              <a:t>15-</a:t>
            </a:r>
            <a:r>
              <a:rPr lang="en-US" altLang="en-US" dirty="0"/>
              <a:t>byte instructions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Few and regular instruction formats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</a:t>
            </a:r>
            <a:r>
              <a:rPr lang="en-US" altLang="en-US" dirty="0" smtClean="0"/>
              <a:t>ecode </a:t>
            </a:r>
            <a:r>
              <a:rPr lang="en-US" altLang="en-US" dirty="0"/>
              <a:t>and read registers in one step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Load/store addressing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C</a:t>
            </a:r>
            <a:r>
              <a:rPr lang="en-US" altLang="en-US" dirty="0" smtClean="0"/>
              <a:t>alculate </a:t>
            </a:r>
            <a:r>
              <a:rPr lang="en-US" altLang="en-US" dirty="0"/>
              <a:t>address in 3</a:t>
            </a:r>
            <a:r>
              <a:rPr lang="en-US" altLang="en-US" baseline="30000" dirty="0"/>
              <a:t>rd</a:t>
            </a:r>
            <a:r>
              <a:rPr lang="en-US" altLang="en-US" dirty="0"/>
              <a:t> stage, access memory in 4</a:t>
            </a:r>
            <a:r>
              <a:rPr lang="en-US" altLang="en-US" baseline="30000" dirty="0"/>
              <a:t>th</a:t>
            </a:r>
            <a:r>
              <a:rPr lang="en-US" altLang="en-US" dirty="0"/>
              <a:t> stage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Alignment of memory operands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Memory access takes only one cycle</a:t>
            </a:r>
            <a:endParaRPr lang="en-AU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Superscalar Processor</a:t>
            </a:r>
            <a:endParaRPr lang="en-AU" dirty="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Multiple issue “superscalar”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Replicate pipeline stages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multiple pipelines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Start multiple instructions per clock cycle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CPI &lt; 1, so use Instructions Per Cycle (IPC)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2"/>
              </a:rPr>
              <a:t>E.g., 4GHz 4-way multiple-issue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sym typeface="Symbol" charset="2"/>
              </a:rPr>
              <a:t>16 BIPS, peak CPI = 0.25, peak IPC = 4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Dependencies </a:t>
            </a:r>
            <a:r>
              <a:rPr lang="en-US" dirty="0">
                <a:sym typeface="Symbol" charset="2"/>
              </a:rPr>
              <a:t>reduce this in </a:t>
            </a:r>
            <a:r>
              <a:rPr lang="en-US" dirty="0" smtClean="0">
                <a:sym typeface="Symbol" charset="2"/>
              </a:rPr>
              <a:t>practice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“Out-of-Order” execution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Symbol" charset="2"/>
              </a:rPr>
              <a:t>Reorder instructions dynamically in hardware to reduce impact of hazards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ym typeface="Symbol" charset="2"/>
              </a:rPr>
              <a:t>CS152 discusses these techniques!</a:t>
            </a:r>
            <a:endParaRPr lang="en-US" i="1" dirty="0">
              <a:sym typeface="Symbol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7FE4-C4DE-B64E-BF78-4F634596A1E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2611219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2611219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Single-Cycle RISC-V RV32I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61c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00161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72200" y="1696819"/>
            <a:ext cx="521297" cy="990600"/>
            <a:chOff x="6324600" y="3115310"/>
            <a:chExt cx="521297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ALU</a:t>
              </a:r>
              <a:endParaRPr lang="en-US" sz="16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2992219"/>
            <a:ext cx="615974" cy="762000"/>
            <a:chOff x="3733800" y="3105150"/>
            <a:chExt cx="615974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61597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Imm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 smtClean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139201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 smtClean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0" y="2258635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272415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184921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</a:t>
              </a: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07781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0" y="1468219"/>
            <a:ext cx="841921" cy="1447800"/>
            <a:chOff x="3657600" y="1428750"/>
            <a:chExt cx="841921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  <a:endParaRPr lang="en-US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9754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AddrA</a:t>
              </a:r>
              <a:endParaRPr lang="en-US" sz="1200" dirty="0" smtClean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881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AddrB</a:t>
              </a:r>
              <a:endParaRPr lang="en-US" sz="1200" dirty="0" smtClean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DataA</a:t>
              </a:r>
              <a:endParaRPr lang="en-US" sz="1200" dirty="0" smtClean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AddrD</a:t>
              </a:r>
              <a:endParaRPr lang="en-US" sz="1200" dirty="0" smtClean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DataB</a:t>
              </a:r>
              <a:endParaRPr lang="en-US" sz="1200" dirty="0" smtClean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DataD</a:t>
              </a:r>
              <a:endParaRPr lang="en-US" sz="1200" dirty="0" smtClean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258470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2916019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268119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077819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Addr</a:t>
            </a:r>
            <a:endParaRPr lang="en-US" sz="1200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2350353"/>
            <a:ext cx="4360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DataW</a:t>
            </a:r>
            <a:endParaRPr lang="en-US" sz="1200" dirty="0" smtClean="0"/>
          </a:p>
        </p:txBody>
      </p:sp>
      <p:sp>
        <p:nvSpPr>
          <p:cNvPr id="99" name="TextBox 98"/>
          <p:cNvSpPr txBox="1"/>
          <p:nvPr/>
        </p:nvSpPr>
        <p:spPr>
          <a:xfrm>
            <a:off x="7543800" y="2154019"/>
            <a:ext cx="384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DataR</a:t>
            </a:r>
            <a:endParaRPr lang="en-US" sz="1200" dirty="0" smtClean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267636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106235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162061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  <a:endParaRPr lang="en-US" sz="1200" dirty="0" smtClean="0"/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225300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169681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  <a:endParaRPr lang="en-US" sz="1200" dirty="0" smtClean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  <a:endParaRPr lang="en-US" sz="1200" dirty="0" smtClean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2170152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2382619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126054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399" y="126054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145678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177301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  <a:endParaRPr lang="en-US" sz="1200" dirty="0" smtClean="0"/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03971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3" y="203971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1" y="162093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116341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116341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116341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1885950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99521" y="1998702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1" y="2595086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0" y="2361045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2586182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7" y="137184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136606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0" y="1620619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219075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219211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234315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2458819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09" y="2687420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3373219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044864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131445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363855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249555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253018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0" y="1984827"/>
            <a:ext cx="5476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inst</a:t>
            </a:r>
            <a:r>
              <a:rPr lang="en-US" sz="1100" dirty="0" smtClean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0" y="2266950"/>
            <a:ext cx="6191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inst</a:t>
            </a:r>
            <a:r>
              <a:rPr lang="en-US" sz="1100" dirty="0" smtClean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0" y="2495550"/>
            <a:ext cx="6191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inst</a:t>
            </a:r>
            <a:r>
              <a:rPr lang="en-US" sz="1100" dirty="0" smtClean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1" y="3135168"/>
            <a:ext cx="5476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inst</a:t>
            </a:r>
            <a:r>
              <a:rPr lang="en-US" sz="1100" dirty="0" smtClean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89" y="244633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1416049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1556904"/>
            <a:ext cx="1740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alu</a:t>
            </a:r>
            <a:endParaRPr lang="en-US" sz="1100" dirty="0" smtClean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2355849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mem</a:t>
            </a:r>
            <a:endParaRPr lang="en-US" sz="1100" dirty="0" smtClean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087995"/>
            <a:ext cx="17495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wb</a:t>
            </a:r>
            <a:endParaRPr lang="en-US" sz="1100" dirty="0" smtClean="0"/>
          </a:p>
        </p:txBody>
      </p:sp>
      <p:sp>
        <p:nvSpPr>
          <p:cNvPr id="531" name="TextBox 530"/>
          <p:cNvSpPr txBox="1"/>
          <p:nvPr/>
        </p:nvSpPr>
        <p:spPr>
          <a:xfrm>
            <a:off x="813954" y="1859395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alu</a:t>
            </a:r>
            <a:endParaRPr lang="en-US" sz="1100" dirty="0" smtClean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2151495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1809750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Reg</a:t>
            </a:r>
            <a:r>
              <a:rPr lang="en-US" sz="1100" dirty="0" smtClean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1499281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3209059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imm</a:t>
            </a:r>
            <a:r>
              <a:rPr lang="en-US" sz="1100" dirty="0" smtClean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108881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Reg</a:t>
            </a:r>
            <a:r>
              <a:rPr lang="en-US" sz="1100" dirty="0" smtClean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4044974" y="2571750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0" y="401955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0" y="4078873"/>
            <a:ext cx="5476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inst</a:t>
            </a:r>
            <a:r>
              <a:rPr lang="en-US" sz="1100" dirty="0" smtClean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429000" y="4095750"/>
            <a:ext cx="42829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ImmSel</a:t>
            </a:r>
            <a:endParaRPr lang="en-US" sz="1100" dirty="0" smtClean="0"/>
          </a:p>
        </p:txBody>
      </p:sp>
      <p:sp>
        <p:nvSpPr>
          <p:cNvPr id="583" name="TextBox 582"/>
          <p:cNvSpPr txBox="1"/>
          <p:nvPr/>
        </p:nvSpPr>
        <p:spPr>
          <a:xfrm>
            <a:off x="3962400" y="4095750"/>
            <a:ext cx="4816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RegWEn</a:t>
            </a:r>
            <a:endParaRPr lang="en-US" sz="1100" dirty="0" smtClean="0"/>
          </a:p>
        </p:txBody>
      </p:sp>
      <p:sp>
        <p:nvSpPr>
          <p:cNvPr id="584" name="TextBox 583"/>
          <p:cNvSpPr txBox="1"/>
          <p:nvPr/>
        </p:nvSpPr>
        <p:spPr>
          <a:xfrm>
            <a:off x="4572000" y="4095750"/>
            <a:ext cx="2905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BrUn</a:t>
            </a:r>
            <a:endParaRPr lang="en-US" sz="1100" dirty="0" smtClean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095750"/>
            <a:ext cx="26890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BrEq</a:t>
            </a:r>
            <a:endParaRPr lang="en-US" sz="1100" dirty="0" smtClean="0"/>
          </a:p>
        </p:txBody>
      </p:sp>
      <p:sp>
        <p:nvSpPr>
          <p:cNvPr id="586" name="TextBox 585"/>
          <p:cNvSpPr txBox="1"/>
          <p:nvPr/>
        </p:nvSpPr>
        <p:spPr>
          <a:xfrm>
            <a:off x="5181600" y="4095750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BrLT</a:t>
            </a:r>
            <a:endParaRPr lang="en-US" sz="1100" dirty="0" smtClean="0"/>
          </a:p>
        </p:txBody>
      </p:sp>
      <p:sp>
        <p:nvSpPr>
          <p:cNvPr id="587" name="TextBox 586"/>
          <p:cNvSpPr txBox="1"/>
          <p:nvPr/>
        </p:nvSpPr>
        <p:spPr>
          <a:xfrm>
            <a:off x="5943600" y="4095750"/>
            <a:ext cx="24899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ASel</a:t>
            </a:r>
            <a:endParaRPr lang="en-US" sz="1100" dirty="0" smtClean="0"/>
          </a:p>
        </p:txBody>
      </p:sp>
      <p:sp>
        <p:nvSpPr>
          <p:cNvPr id="588" name="TextBox 587"/>
          <p:cNvSpPr txBox="1"/>
          <p:nvPr/>
        </p:nvSpPr>
        <p:spPr>
          <a:xfrm>
            <a:off x="5638800" y="4095750"/>
            <a:ext cx="24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BSel</a:t>
            </a:r>
            <a:endParaRPr lang="en-US" sz="1100" dirty="0" smtClean="0"/>
          </a:p>
        </p:txBody>
      </p:sp>
      <p:sp>
        <p:nvSpPr>
          <p:cNvPr id="589" name="TextBox 588"/>
          <p:cNvSpPr txBox="1"/>
          <p:nvPr/>
        </p:nvSpPr>
        <p:spPr>
          <a:xfrm>
            <a:off x="6324600" y="4095750"/>
            <a:ext cx="39881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ALUSel</a:t>
            </a:r>
            <a:endParaRPr lang="en-US" sz="1100" dirty="0" smtClean="0"/>
          </a:p>
        </p:txBody>
      </p:sp>
      <p:sp>
        <p:nvSpPr>
          <p:cNvPr id="591" name="TextBox 590"/>
          <p:cNvSpPr txBox="1"/>
          <p:nvPr/>
        </p:nvSpPr>
        <p:spPr>
          <a:xfrm>
            <a:off x="6934200" y="4095750"/>
            <a:ext cx="51296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MemRW</a:t>
            </a:r>
            <a:endParaRPr lang="en-US" sz="1100" dirty="0" smtClean="0"/>
          </a:p>
        </p:txBody>
      </p:sp>
      <p:sp>
        <p:nvSpPr>
          <p:cNvPr id="593" name="TextBox 592"/>
          <p:cNvSpPr txBox="1"/>
          <p:nvPr/>
        </p:nvSpPr>
        <p:spPr>
          <a:xfrm>
            <a:off x="8229600" y="4095750"/>
            <a:ext cx="36960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WBSel</a:t>
            </a:r>
            <a:endParaRPr lang="en-US" sz="1100" dirty="0" smtClean="0"/>
          </a:p>
        </p:txBody>
      </p:sp>
      <p:sp>
        <p:nvSpPr>
          <p:cNvPr id="594" name="TextBox 593"/>
          <p:cNvSpPr txBox="1"/>
          <p:nvPr/>
        </p:nvSpPr>
        <p:spPr>
          <a:xfrm>
            <a:off x="990600" y="4095750"/>
            <a:ext cx="31546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PCSel</a:t>
            </a:r>
            <a:endParaRPr lang="en-US" sz="1100" dirty="0" smtClean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1657350"/>
            <a:ext cx="17495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wb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5474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 flipH="1">
            <a:off x="4632035" y="2611219"/>
            <a:ext cx="2302" cy="11035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4479635" y="2611219"/>
            <a:ext cx="2302" cy="11035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Pipelining RISC-V RV32I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61c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84035" y="200161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622635" y="1696819"/>
            <a:ext cx="521297" cy="990600"/>
            <a:chOff x="6324600" y="3115310"/>
            <a:chExt cx="521297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ALU</a:t>
              </a:r>
              <a:endParaRPr lang="en-US" sz="16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879435" y="2992219"/>
            <a:ext cx="615974" cy="762000"/>
            <a:chOff x="3733800" y="3105150"/>
            <a:chExt cx="615974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61597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Imm</a:t>
              </a:r>
              <a:r>
                <a:rPr lang="en-US" sz="1600" dirty="0" smtClean="0"/>
                <a:t>.</a:t>
              </a:r>
            </a:p>
            <a:p>
              <a:r>
                <a:rPr lang="en-US" sz="1600" dirty="0" smtClean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584035" y="139201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 smtClean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60835" y="184921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</a:t>
              </a: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77137" y="207781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108035" y="1468219"/>
            <a:ext cx="841921" cy="1447800"/>
            <a:chOff x="3657600" y="1428750"/>
            <a:chExt cx="841921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  <a:endParaRPr lang="en-US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9754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AddrA</a:t>
              </a:r>
              <a:endParaRPr lang="en-US" sz="1200" dirty="0" smtClean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881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AddrB</a:t>
              </a:r>
              <a:endParaRPr lang="en-US" sz="1200" dirty="0" smtClean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DataA</a:t>
              </a:r>
              <a:endParaRPr lang="en-US" sz="1200" dirty="0" smtClean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AddrD</a:t>
              </a:r>
              <a:endParaRPr lang="en-US" sz="1200" dirty="0" smtClean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DataB</a:t>
              </a:r>
              <a:endParaRPr lang="en-US" sz="1200" dirty="0" smtClean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DataD</a:t>
              </a:r>
              <a:endParaRPr lang="en-US" sz="1200" dirty="0" smtClean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460835" y="2077819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Addr</a:t>
            </a:r>
            <a:endParaRPr lang="en-US" sz="1200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6482018" y="2350353"/>
            <a:ext cx="4360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DataW</a:t>
            </a:r>
            <a:endParaRPr lang="en-US" sz="1200" dirty="0" smtClean="0"/>
          </a:p>
        </p:txBody>
      </p:sp>
      <p:sp>
        <p:nvSpPr>
          <p:cNvPr id="99" name="TextBox 98"/>
          <p:cNvSpPr txBox="1"/>
          <p:nvPr/>
        </p:nvSpPr>
        <p:spPr>
          <a:xfrm>
            <a:off x="6994235" y="2154019"/>
            <a:ext cx="384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DataR</a:t>
            </a:r>
            <a:endParaRPr lang="en-US" sz="1200" dirty="0" smtClean="0"/>
          </a:p>
        </p:txBody>
      </p:sp>
      <p:grpSp>
        <p:nvGrpSpPr>
          <p:cNvPr id="114" name="Group 113"/>
          <p:cNvGrpSpPr/>
          <p:nvPr/>
        </p:nvGrpSpPr>
        <p:grpSpPr>
          <a:xfrm>
            <a:off x="5394035" y="162061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  <a:endParaRPr lang="en-US" sz="1200" dirty="0" smtClean="0"/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7451435" y="225300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7832435" y="169681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  <a:endParaRPr lang="en-US" sz="1200" dirty="0" smtClean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  <a:endParaRPr lang="en-US" sz="1200" dirty="0" smtClean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079835" y="2170152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172200" y="1276350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172200" y="1276350"/>
            <a:ext cx="1660235" cy="801469"/>
          </a:xfrm>
          <a:prstGeom prst="bentConnector3">
            <a:avLst>
              <a:gd name="adj1" fmla="val 83032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165748" y="145678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593435" y="177301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  <a:endParaRPr lang="en-US" sz="1200" dirty="0" smtClean="0"/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745835" y="203971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263698" y="203971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233366" y="162093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1888835" y="116341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193635" y="116341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593435" y="116341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5546435" y="1885950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3949956" y="1998702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3907956" y="2595086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098635" y="2361045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3987799" y="2586182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429202" y="137184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4632035" y="136606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898235" y="1620619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241635" y="219075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193635" y="219211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346035" y="2343150"/>
            <a:ext cx="0" cy="1295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336799" y="2458819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348344" y="2687420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336799" y="3373219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2781299" y="1044864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2536535" y="131445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394035" y="249555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4860635" y="2530186"/>
            <a:ext cx="1600200" cy="381000"/>
          </a:xfrm>
          <a:prstGeom prst="bentConnector3">
            <a:avLst>
              <a:gd name="adj1" fmla="val 9076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439245" y="1984827"/>
            <a:ext cx="5476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inst</a:t>
            </a:r>
            <a:r>
              <a:rPr lang="en-US" sz="1100" dirty="0" smtClean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422235" y="2266950"/>
            <a:ext cx="6191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inst</a:t>
            </a:r>
            <a:r>
              <a:rPr lang="en-US" sz="1100" dirty="0" smtClean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422235" y="2495550"/>
            <a:ext cx="61915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inst</a:t>
            </a:r>
            <a:r>
              <a:rPr lang="en-US" sz="1100" dirty="0" smtClean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369126" y="3135168"/>
            <a:ext cx="5476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inst</a:t>
            </a:r>
            <a:r>
              <a:rPr lang="en-US" sz="1100" dirty="0" smtClean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4760624" y="244633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7700818" y="1416049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374081" y="1556904"/>
            <a:ext cx="1740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alu</a:t>
            </a:r>
            <a:endParaRPr lang="en-US" sz="1100" dirty="0" smtClean="0"/>
          </a:p>
        </p:txBody>
      </p:sp>
      <p:sp>
        <p:nvSpPr>
          <p:cNvPr id="529" name="TextBox 528"/>
          <p:cNvSpPr txBox="1"/>
          <p:nvPr/>
        </p:nvSpPr>
        <p:spPr>
          <a:xfrm>
            <a:off x="7480298" y="2355849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mem</a:t>
            </a:r>
            <a:endParaRPr lang="en-US" sz="1100" dirty="0" smtClean="0"/>
          </a:p>
        </p:txBody>
      </p:sp>
      <p:sp>
        <p:nvSpPr>
          <p:cNvPr id="530" name="TextBox 529"/>
          <p:cNvSpPr txBox="1"/>
          <p:nvPr/>
        </p:nvSpPr>
        <p:spPr>
          <a:xfrm>
            <a:off x="8032172" y="2087995"/>
            <a:ext cx="17495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wb</a:t>
            </a:r>
            <a:endParaRPr lang="en-US" sz="1100" dirty="0" smtClean="0"/>
          </a:p>
        </p:txBody>
      </p:sp>
      <p:sp>
        <p:nvSpPr>
          <p:cNvPr id="531" name="TextBox 530"/>
          <p:cNvSpPr txBox="1"/>
          <p:nvPr/>
        </p:nvSpPr>
        <p:spPr>
          <a:xfrm>
            <a:off x="264389" y="1859395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alu</a:t>
            </a:r>
            <a:endParaRPr lang="en-US" sz="1100" dirty="0" smtClean="0"/>
          </a:p>
        </p:txBody>
      </p:sp>
      <p:sp>
        <p:nvSpPr>
          <p:cNvPr id="532" name="TextBox 531"/>
          <p:cNvSpPr txBox="1"/>
          <p:nvPr/>
        </p:nvSpPr>
        <p:spPr>
          <a:xfrm>
            <a:off x="152400" y="2151495"/>
            <a:ext cx="2821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4762441" y="1809750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Reg</a:t>
            </a:r>
            <a:r>
              <a:rPr lang="en-US" sz="1100" dirty="0" smtClean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4846118" y="1499281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3698009" y="3209059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imm</a:t>
            </a:r>
            <a:r>
              <a:rPr lang="en-US" sz="1100" dirty="0" smtClean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4750416" y="2108881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Reg</a:t>
            </a:r>
            <a:r>
              <a:rPr lang="en-US" sz="1100" dirty="0" smtClean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495409" y="2571750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6" name="TextBox 595"/>
          <p:cNvSpPr txBox="1"/>
          <p:nvPr/>
        </p:nvSpPr>
        <p:spPr>
          <a:xfrm>
            <a:off x="2856882" y="1657350"/>
            <a:ext cx="17495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 smtClean="0"/>
              <a:t>wb</a:t>
            </a:r>
            <a:endParaRPr lang="en-US" sz="11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64835" y="1276350"/>
            <a:ext cx="5807365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88635" y="895350"/>
            <a:ext cx="1981200" cy="3657600"/>
            <a:chOff x="288635" y="895350"/>
            <a:chExt cx="1981200" cy="3657600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2269835" y="895350"/>
              <a:ext cx="0" cy="365760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288635" y="3867150"/>
              <a:ext cx="159560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Instruction Fetch</a:t>
              </a:r>
            </a:p>
            <a:p>
              <a:pPr algn="ctr"/>
              <a:r>
                <a:rPr lang="en-US" sz="1600" dirty="0" smtClean="0"/>
                <a:t>(F)</a:t>
              </a:r>
              <a:endParaRPr lang="en-US" sz="16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965035" y="895350"/>
            <a:ext cx="2362200" cy="3757374"/>
            <a:chOff x="1965035" y="895350"/>
            <a:chExt cx="2362200" cy="3757374"/>
          </a:xfrm>
        </p:grpSpPr>
        <p:cxnSp>
          <p:nvCxnSpPr>
            <p:cNvPr id="142" name="Straight Connector 141"/>
            <p:cNvCxnSpPr/>
            <p:nvPr/>
          </p:nvCxnSpPr>
          <p:spPr>
            <a:xfrm flipV="1">
              <a:off x="4022435" y="895350"/>
              <a:ext cx="0" cy="358140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1965035" y="3790950"/>
              <a:ext cx="2362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Instruction Decode/Register Read</a:t>
              </a:r>
            </a:p>
            <a:p>
              <a:pPr algn="ctr"/>
              <a:r>
                <a:rPr lang="en-US" sz="1600" dirty="0" smtClean="0"/>
                <a:t>(D)</a:t>
              </a:r>
              <a:endParaRPr lang="en-US" sz="16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46235" y="895350"/>
            <a:ext cx="2362200" cy="3581400"/>
            <a:chOff x="3946235" y="895350"/>
            <a:chExt cx="2362200" cy="3581400"/>
          </a:xfrm>
        </p:grpSpPr>
        <p:cxnSp>
          <p:nvCxnSpPr>
            <p:cNvPr id="143" name="Straight Connector 142"/>
            <p:cNvCxnSpPr/>
            <p:nvPr/>
          </p:nvCxnSpPr>
          <p:spPr>
            <a:xfrm>
              <a:off x="6248400" y="895350"/>
              <a:ext cx="16165" cy="358140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946235" y="3867150"/>
              <a:ext cx="2362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ALU Execute</a:t>
              </a:r>
            </a:p>
            <a:p>
              <a:pPr algn="ctr"/>
              <a:r>
                <a:rPr lang="en-US" sz="1600" dirty="0" smtClean="0"/>
                <a:t>(X)</a:t>
              </a:r>
              <a:endParaRPr lang="en-US" sz="16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232235" y="895350"/>
            <a:ext cx="1844965" cy="3657600"/>
            <a:chOff x="6232235" y="895350"/>
            <a:chExt cx="1844965" cy="365760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8061035" y="895350"/>
              <a:ext cx="16165" cy="3657600"/>
            </a:xfrm>
            <a:prstGeom prst="line">
              <a:avLst/>
            </a:prstGeom>
            <a:ln w="381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/>
            <p:cNvSpPr txBox="1"/>
            <p:nvPr/>
          </p:nvSpPr>
          <p:spPr>
            <a:xfrm>
              <a:off x="6232235" y="3867150"/>
              <a:ext cx="1676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Memory Access</a:t>
              </a:r>
            </a:p>
            <a:p>
              <a:pPr algn="ctr"/>
              <a:r>
                <a:rPr lang="en-US" sz="1600" dirty="0" smtClean="0"/>
                <a:t>(M)</a:t>
              </a:r>
              <a:endParaRPr lang="en-US" sz="1600" dirty="0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7924800" y="386715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Write Back</a:t>
            </a:r>
          </a:p>
          <a:p>
            <a:pPr algn="ctr"/>
            <a:r>
              <a:rPr lang="en-US" sz="1600" dirty="0" smtClean="0"/>
              <a:t>(W)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52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Straight Arrow Connector 335"/>
          <p:cNvCxnSpPr/>
          <p:nvPr/>
        </p:nvCxnSpPr>
        <p:spPr>
          <a:xfrm>
            <a:off x="3886200" y="4095750"/>
            <a:ext cx="434340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Pipelined RISC-V RV32I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29150"/>
            <a:ext cx="2250831" cy="273844"/>
          </a:xfrm>
        </p:spPr>
        <p:txBody>
          <a:bodyPr/>
          <a:lstStyle/>
          <a:p>
            <a:r>
              <a:rPr lang="en-US" dirty="0" smtClean="0"/>
              <a:t>CS 61c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31635" y="2647950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346103" y="2154019"/>
            <a:ext cx="521297" cy="990600"/>
            <a:chOff x="6324600" y="3115310"/>
            <a:chExt cx="521297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ALU</a:t>
              </a:r>
              <a:endParaRPr lang="en-US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431635" y="184921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bg1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 smtClean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635710" y="230641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</a:t>
              </a: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38600" y="2458819"/>
            <a:ext cx="762000" cy="874931"/>
            <a:chOff x="4191000" y="1962150"/>
            <a:chExt cx="762000" cy="874931"/>
          </a:xfrm>
        </p:grpSpPr>
        <p:cxnSp>
          <p:nvCxnSpPr>
            <p:cNvPr id="88" name="Straight Arrow Connector 87"/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3" name="Trapezoid 72"/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Branch Comp.</a:t>
                </a:r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2819400" y="1925419"/>
            <a:ext cx="841921" cy="1447800"/>
            <a:chOff x="3657600" y="1428750"/>
            <a:chExt cx="841921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  <a:endParaRPr lang="en-US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AddrA</a:t>
              </a:r>
              <a:endParaRPr lang="en-US" sz="1200" dirty="0" smtClean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AddrB</a:t>
              </a:r>
              <a:endParaRPr lang="en-US" sz="1200" dirty="0" smtClean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DataA</a:t>
              </a:r>
              <a:endParaRPr lang="en-US" sz="1200" dirty="0" smtClean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AddrD</a:t>
              </a:r>
              <a:endParaRPr lang="en-US" sz="1200" dirty="0" smtClean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DataB</a:t>
              </a:r>
              <a:endParaRPr lang="en-US" sz="1200" dirty="0" smtClean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DataD</a:t>
              </a:r>
              <a:endParaRPr lang="en-US" sz="1200" dirty="0" smtClean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635710" y="2535019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Addr</a:t>
            </a:r>
            <a:endParaRPr lang="en-US" sz="1200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6656893" y="2807553"/>
            <a:ext cx="4360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DataW</a:t>
            </a:r>
            <a:endParaRPr lang="en-US" sz="1200" dirty="0" smtClean="0"/>
          </a:p>
        </p:txBody>
      </p:sp>
      <p:sp>
        <p:nvSpPr>
          <p:cNvPr id="99" name="TextBox 98"/>
          <p:cNvSpPr txBox="1"/>
          <p:nvPr/>
        </p:nvSpPr>
        <p:spPr>
          <a:xfrm>
            <a:off x="7169110" y="2611219"/>
            <a:ext cx="384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DataR</a:t>
            </a:r>
            <a:endParaRPr lang="en-US" sz="1200" dirty="0" smtClean="0"/>
          </a:p>
        </p:txBody>
      </p:sp>
      <p:sp>
        <p:nvSpPr>
          <p:cNvPr id="72" name="Trapezoid 71"/>
          <p:cNvSpPr/>
          <p:nvPr/>
        </p:nvSpPr>
        <p:spPr>
          <a:xfrm rot="5400000">
            <a:off x="4914900" y="2268319"/>
            <a:ext cx="5334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7626310" y="271020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rapezoid 65"/>
          <p:cNvSpPr/>
          <p:nvPr/>
        </p:nvSpPr>
        <p:spPr>
          <a:xfrm rot="5400000">
            <a:off x="7702510" y="2458819"/>
            <a:ext cx="762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5791200" y="2571750"/>
            <a:ext cx="832407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400800" y="2190750"/>
            <a:ext cx="0" cy="38099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400800" y="2190750"/>
            <a:ext cx="1606510" cy="344269"/>
          </a:xfrm>
          <a:prstGeom prst="bentConnector3">
            <a:avLst>
              <a:gd name="adj1" fmla="val 8485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-113558" y="1694708"/>
            <a:ext cx="1065316" cy="228600"/>
          </a:xfrm>
          <a:prstGeom prst="bentConnector3">
            <a:avLst>
              <a:gd name="adj1" fmla="val 99311"/>
            </a:avLst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533400" y="223021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  <a:endParaRPr lang="en-US" sz="1200" dirty="0" smtClean="0"/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685800" y="249691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111298" y="2496919"/>
            <a:ext cx="320337" cy="493931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080966" y="207813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1736435" y="1581150"/>
            <a:ext cx="168565" cy="496669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>
            <a:stCxn id="264" idx="0"/>
          </p:cNvCxnSpPr>
          <p:nvPr/>
        </p:nvCxnSpPr>
        <p:spPr>
          <a:xfrm>
            <a:off x="6781800" y="1885950"/>
            <a:ext cx="1219200" cy="457200"/>
          </a:xfrm>
          <a:prstGeom prst="bentConnector3">
            <a:avLst>
              <a:gd name="adj1" fmla="val 85941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517236" y="1581149"/>
            <a:ext cx="1387764" cy="1030069"/>
          </a:xfrm>
          <a:prstGeom prst="bentConnector3">
            <a:avLst>
              <a:gd name="adj1" fmla="val 123211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5257800" y="2343150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>
            <a:off x="3657600" y="2343150"/>
            <a:ext cx="457200" cy="228600"/>
          </a:xfrm>
          <a:prstGeom prst="bentConnector3">
            <a:avLst>
              <a:gd name="adj1" fmla="val 63889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81" idx="3"/>
          </p:cNvCxnSpPr>
          <p:nvPr/>
        </p:nvCxnSpPr>
        <p:spPr>
          <a:xfrm>
            <a:off x="3653957" y="3052286"/>
            <a:ext cx="1058896" cy="320141"/>
          </a:xfrm>
          <a:prstGeom prst="bentConnector3">
            <a:avLst>
              <a:gd name="adj1" fmla="val 2928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3962400" y="3057813"/>
            <a:ext cx="152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>
            <a:endCxn id="228" idx="1"/>
          </p:cNvCxnSpPr>
          <p:nvPr/>
        </p:nvCxnSpPr>
        <p:spPr>
          <a:xfrm flipV="1">
            <a:off x="1276802" y="1847850"/>
            <a:ext cx="4742998" cy="516527"/>
          </a:xfrm>
          <a:prstGeom prst="bentConnector3">
            <a:avLst>
              <a:gd name="adj1" fmla="val 24563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4737100" y="1848427"/>
            <a:ext cx="368300" cy="342323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838200" y="2077819"/>
            <a:ext cx="273098" cy="838199"/>
            <a:chOff x="1540165" y="1809750"/>
            <a:chExt cx="273098" cy="838199"/>
          </a:xfrm>
        </p:grpSpPr>
        <p:sp>
          <p:nvSpPr>
            <p:cNvPr id="19" name="Rectangle 18"/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6" name="Trapezoid 115"/>
          <p:cNvSpPr/>
          <p:nvPr/>
        </p:nvSpPr>
        <p:spPr>
          <a:xfrm rot="5400000">
            <a:off x="4931355" y="2838450"/>
            <a:ext cx="5334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94" name="Elbow Connector 393"/>
          <p:cNvCxnSpPr/>
          <p:nvPr/>
        </p:nvCxnSpPr>
        <p:spPr>
          <a:xfrm>
            <a:off x="2057400" y="2876550"/>
            <a:ext cx="1676400" cy="1219200"/>
          </a:xfrm>
          <a:prstGeom prst="bentConnector3">
            <a:avLst>
              <a:gd name="adj1" fmla="val 3243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2590800" y="2876550"/>
            <a:ext cx="2286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>
            <a:off x="2590800" y="3181350"/>
            <a:ext cx="2286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2667000" y="1504950"/>
            <a:ext cx="5492710" cy="1030069"/>
          </a:xfrm>
          <a:prstGeom prst="bentConnector3">
            <a:avLst>
              <a:gd name="adj1" fmla="val -9711"/>
            </a:avLst>
          </a:prstGeom>
          <a:ln w="28575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2324100" y="1847850"/>
            <a:ext cx="838200" cy="152400"/>
          </a:xfrm>
          <a:prstGeom prst="bentConnector3">
            <a:avLst>
              <a:gd name="adj1" fmla="val 98898"/>
            </a:avLst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>
            <a:stCxn id="116" idx="0"/>
          </p:cNvCxnSpPr>
          <p:nvPr/>
        </p:nvCxnSpPr>
        <p:spPr>
          <a:xfrm>
            <a:off x="5274255" y="2914650"/>
            <a:ext cx="146337" cy="173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4708235" y="2952750"/>
            <a:ext cx="1921165" cy="415636"/>
          </a:xfrm>
          <a:prstGeom prst="bentConnector3">
            <a:avLst>
              <a:gd name="adj1" fmla="val 81551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" name="Elbow Connector 512"/>
          <p:cNvCxnSpPr/>
          <p:nvPr/>
        </p:nvCxnSpPr>
        <p:spPr>
          <a:xfrm rot="5400000" flipH="1" flipV="1">
            <a:off x="4594080" y="2877850"/>
            <a:ext cx="624037" cy="389374"/>
          </a:xfrm>
          <a:prstGeom prst="bentConnector3">
            <a:avLst>
              <a:gd name="adj1" fmla="val 9902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1" name="TextBox 530"/>
          <p:cNvSpPr txBox="1"/>
          <p:nvPr/>
        </p:nvSpPr>
        <p:spPr>
          <a:xfrm>
            <a:off x="228600" y="2343150"/>
            <a:ext cx="2528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alu</a:t>
            </a:r>
            <a:r>
              <a:rPr lang="en-US" sz="1100" baseline="-25000" dirty="0" err="1" smtClean="0"/>
              <a:t>X</a:t>
            </a:r>
            <a:endParaRPr lang="en-US" sz="1100" baseline="-25000" dirty="0" smtClean="0"/>
          </a:p>
        </p:txBody>
      </p:sp>
      <p:sp>
        <p:nvSpPr>
          <p:cNvPr id="532" name="TextBox 531"/>
          <p:cNvSpPr txBox="1"/>
          <p:nvPr/>
        </p:nvSpPr>
        <p:spPr>
          <a:xfrm>
            <a:off x="152400" y="2647950"/>
            <a:ext cx="32060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pc</a:t>
            </a:r>
            <a:r>
              <a:rPr lang="en-US" sz="1100" baseline="-25000" dirty="0" smtClean="0"/>
              <a:t>F</a:t>
            </a:r>
            <a:r>
              <a:rPr lang="en-US" sz="1100" dirty="0" smtClean="0"/>
              <a:t>+4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04800" y="1276350"/>
            <a:ext cx="55626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133600" y="2724151"/>
            <a:ext cx="152401" cy="533399"/>
            <a:chOff x="1066799" y="3333750"/>
            <a:chExt cx="152401" cy="533399"/>
          </a:xfrm>
          <a:solidFill>
            <a:schemeClr val="accent1"/>
          </a:solidFill>
        </p:grpSpPr>
        <p:sp>
          <p:nvSpPr>
            <p:cNvPr id="126" name="Rectangle 125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133599" y="2038351"/>
            <a:ext cx="152401" cy="533399"/>
            <a:chOff x="1066799" y="3333750"/>
            <a:chExt cx="152401" cy="533399"/>
          </a:xfrm>
          <a:solidFill>
            <a:schemeClr val="accent1"/>
          </a:solidFill>
        </p:grpSpPr>
        <p:sp>
          <p:nvSpPr>
            <p:cNvPr id="134" name="Rectangle 133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35" name="Isosceles Triangle 134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3733800" y="28003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172" name="Rectangle 171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87" name="Straight Arrow Connector 186"/>
          <p:cNvCxnSpPr>
            <a:endCxn id="72" idx="2"/>
          </p:cNvCxnSpPr>
          <p:nvPr/>
        </p:nvCxnSpPr>
        <p:spPr>
          <a:xfrm>
            <a:off x="3826165" y="2343150"/>
            <a:ext cx="1279235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3733800" y="3714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192" name="Rectangle 191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93" name="Isosceles Triangle 192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20" name="Elbow Connector 219"/>
          <p:cNvCxnSpPr/>
          <p:nvPr/>
        </p:nvCxnSpPr>
        <p:spPr>
          <a:xfrm flipV="1">
            <a:off x="4343400" y="3105150"/>
            <a:ext cx="762000" cy="609600"/>
          </a:xfrm>
          <a:prstGeom prst="bentConnector3">
            <a:avLst>
              <a:gd name="adj1" fmla="val 6969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/>
          <p:cNvGrpSpPr/>
          <p:nvPr/>
        </p:nvGrpSpPr>
        <p:grpSpPr>
          <a:xfrm>
            <a:off x="3733800" y="1581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25" name="Rectangle 224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26" name="Isosceles Triangle 225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19800" y="1581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28" name="Rectangle 227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29" name="Isosceles Triangle 228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019800" y="2343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31" name="Rectangle 23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32" name="Isosceles Triangle 231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019800" y="3105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35" name="Rectangle 234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36" name="Isosceles Triangle 235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733800" y="2190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184" name="Rectangle 183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86" name="Isosceles Triangle 185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8229600" y="22669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58" name="Rectangle 257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59" name="Isosceles Triangle 258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6477000" y="1657350"/>
            <a:ext cx="304800" cy="457200"/>
            <a:chOff x="5181600" y="3257550"/>
            <a:chExt cx="304800" cy="457200"/>
          </a:xfrm>
        </p:grpSpPr>
        <p:sp>
          <p:nvSpPr>
            <p:cNvPr id="264" name="Trapezoid 263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 smtClean="0"/>
                <a:t>+4</a:t>
              </a:r>
            </a:p>
          </p:txBody>
        </p:sp>
      </p:grpSp>
      <p:cxnSp>
        <p:nvCxnSpPr>
          <p:cNvPr id="271" name="Straight Arrow Connector 270"/>
          <p:cNvCxnSpPr>
            <a:stCxn id="228" idx="3"/>
          </p:cNvCxnSpPr>
          <p:nvPr/>
        </p:nvCxnSpPr>
        <p:spPr>
          <a:xfrm flipV="1">
            <a:off x="6172201" y="1846005"/>
            <a:ext cx="393099" cy="18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5867400" y="1276350"/>
            <a:ext cx="0" cy="129540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2016372" y="1657350"/>
            <a:ext cx="49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321" name="TextBox 320"/>
          <p:cNvSpPr txBox="1"/>
          <p:nvPr/>
        </p:nvSpPr>
        <p:spPr>
          <a:xfrm>
            <a:off x="762000" y="1657350"/>
            <a:ext cx="4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  <p:sp>
        <p:nvSpPr>
          <p:cNvPr id="322" name="TextBox 321"/>
          <p:cNvSpPr txBox="1"/>
          <p:nvPr/>
        </p:nvSpPr>
        <p:spPr>
          <a:xfrm>
            <a:off x="3886200" y="1504950"/>
            <a:ext cx="48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323" name="TextBox 322"/>
          <p:cNvSpPr txBox="1"/>
          <p:nvPr/>
        </p:nvSpPr>
        <p:spPr>
          <a:xfrm>
            <a:off x="6096000" y="1428750"/>
            <a:ext cx="53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24" name="TextBox 323"/>
          <p:cNvSpPr txBox="1"/>
          <p:nvPr/>
        </p:nvSpPr>
        <p:spPr>
          <a:xfrm>
            <a:off x="1969604" y="3181350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325" name="TextBox 324"/>
          <p:cNvSpPr txBox="1"/>
          <p:nvPr/>
        </p:nvSpPr>
        <p:spPr>
          <a:xfrm>
            <a:off x="3811741" y="37147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/>
              <a:t>X</a:t>
            </a:r>
            <a:endParaRPr lang="en-US" baseline="-25000" dirty="0"/>
          </a:p>
        </p:txBody>
      </p:sp>
      <p:sp>
        <p:nvSpPr>
          <p:cNvPr id="326" name="TextBox 325"/>
          <p:cNvSpPr txBox="1"/>
          <p:nvPr/>
        </p:nvSpPr>
        <p:spPr>
          <a:xfrm>
            <a:off x="3886200" y="1962150"/>
            <a:ext cx="55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rs1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327" name="TextBox 326"/>
          <p:cNvSpPr txBox="1"/>
          <p:nvPr/>
        </p:nvSpPr>
        <p:spPr>
          <a:xfrm>
            <a:off x="3791108" y="3269218"/>
            <a:ext cx="55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rs2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332" name="TextBox 331"/>
          <p:cNvSpPr txBox="1"/>
          <p:nvPr/>
        </p:nvSpPr>
        <p:spPr>
          <a:xfrm>
            <a:off x="6096000" y="2495550"/>
            <a:ext cx="60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alu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338" name="TextBox 337"/>
          <p:cNvSpPr txBox="1"/>
          <p:nvPr/>
        </p:nvSpPr>
        <p:spPr>
          <a:xfrm>
            <a:off x="6096000" y="3257550"/>
            <a:ext cx="60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rs2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341" name="TextBox 340"/>
          <p:cNvSpPr txBox="1"/>
          <p:nvPr/>
        </p:nvSpPr>
        <p:spPr>
          <a:xfrm>
            <a:off x="4876800" y="3409950"/>
            <a:ext cx="68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imm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4419600" y="3486150"/>
            <a:ext cx="556492" cy="457200"/>
            <a:chOff x="3886200" y="3257550"/>
            <a:chExt cx="556492" cy="4572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err="1" smtClean="0"/>
                <a:t>Imm</a:t>
              </a:r>
              <a:r>
                <a:rPr lang="en-US" sz="1600" dirty="0" smtClean="0"/>
                <a:t>.</a:t>
              </a:r>
            </a:p>
          </p:txBody>
        </p:sp>
      </p:grpSp>
      <p:sp>
        <p:nvSpPr>
          <p:cNvPr id="300" name="TextBox 299"/>
          <p:cNvSpPr txBox="1"/>
          <p:nvPr/>
        </p:nvSpPr>
        <p:spPr>
          <a:xfrm>
            <a:off x="6048664" y="81915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</a:t>
            </a:r>
            <a:r>
              <a:rPr lang="en-US" sz="1400" i="1" dirty="0" smtClean="0"/>
              <a:t>ecalculate PC+4 in M stage to avoid sending both PC and PC+4 down pipeline</a:t>
            </a:r>
            <a:endParaRPr lang="en-US" sz="1400" i="1" dirty="0"/>
          </a:p>
        </p:txBody>
      </p:sp>
      <p:cxnSp>
        <p:nvCxnSpPr>
          <p:cNvPr id="302" name="Straight Arrow Connector 301"/>
          <p:cNvCxnSpPr>
            <a:endCxn id="264" idx="1"/>
          </p:cNvCxnSpPr>
          <p:nvPr/>
        </p:nvCxnSpPr>
        <p:spPr>
          <a:xfrm flipH="1">
            <a:off x="6667500" y="1276350"/>
            <a:ext cx="342900" cy="416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0" name="Group 359"/>
          <p:cNvGrpSpPr/>
          <p:nvPr/>
        </p:nvGrpSpPr>
        <p:grpSpPr>
          <a:xfrm>
            <a:off x="6019800" y="3714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361" name="Rectangle 36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62" name="Isosceles Triangle 361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8229600" y="3714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364" name="Rectangle 363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65" name="Isosceles Triangle 364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44" name="Straight Connector 343"/>
          <p:cNvCxnSpPr/>
          <p:nvPr/>
        </p:nvCxnSpPr>
        <p:spPr>
          <a:xfrm>
            <a:off x="4343400" y="3714750"/>
            <a:ext cx="0" cy="38100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TextBox 376"/>
          <p:cNvSpPr txBox="1"/>
          <p:nvPr/>
        </p:nvSpPr>
        <p:spPr>
          <a:xfrm>
            <a:off x="6172200" y="3714750"/>
            <a:ext cx="65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78" name="TextBox 377"/>
          <p:cNvSpPr txBox="1"/>
          <p:nvPr/>
        </p:nvSpPr>
        <p:spPr>
          <a:xfrm>
            <a:off x="8305800" y="38671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cxnSp>
        <p:nvCxnSpPr>
          <p:cNvPr id="387" name="Elbow Connector 386"/>
          <p:cNvCxnSpPr/>
          <p:nvPr/>
        </p:nvCxnSpPr>
        <p:spPr>
          <a:xfrm rot="10800000">
            <a:off x="2590800" y="1428750"/>
            <a:ext cx="5791200" cy="2438400"/>
          </a:xfrm>
          <a:prstGeom prst="bentConnector3">
            <a:avLst>
              <a:gd name="adj1" fmla="val -6619"/>
            </a:avLst>
          </a:prstGeom>
          <a:ln w="28575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Elbow Connector 367"/>
          <p:cNvCxnSpPr>
            <a:endCxn id="22" idx="1"/>
          </p:cNvCxnSpPr>
          <p:nvPr/>
        </p:nvCxnSpPr>
        <p:spPr>
          <a:xfrm rot="16200000" flipH="1">
            <a:off x="2094816" y="1924734"/>
            <a:ext cx="1220569" cy="228600"/>
          </a:xfrm>
          <a:prstGeom prst="bentConnector2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" name="TextBox 398"/>
          <p:cNvSpPr txBox="1"/>
          <p:nvPr/>
        </p:nvSpPr>
        <p:spPr>
          <a:xfrm>
            <a:off x="3124200" y="447675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Must pipeline instruction along with data, so control operates correctly in each stage</a:t>
            </a:r>
            <a:endParaRPr lang="en-US" sz="1400" i="1" dirty="0"/>
          </a:p>
        </p:txBody>
      </p:sp>
      <p:cxnSp>
        <p:nvCxnSpPr>
          <p:cNvPr id="404" name="Straight Arrow Connector 403"/>
          <p:cNvCxnSpPr>
            <a:endCxn id="193" idx="4"/>
          </p:cNvCxnSpPr>
          <p:nvPr/>
        </p:nvCxnSpPr>
        <p:spPr>
          <a:xfrm flipH="1" flipV="1">
            <a:off x="3886201" y="4248149"/>
            <a:ext cx="457199" cy="304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5638800" y="417195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/>
          <p:cNvCxnSpPr/>
          <p:nvPr/>
        </p:nvCxnSpPr>
        <p:spPr>
          <a:xfrm flipV="1">
            <a:off x="6248400" y="4171951"/>
            <a:ext cx="1828800" cy="380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Straight Arrow Connector 335"/>
          <p:cNvCxnSpPr/>
          <p:nvPr/>
        </p:nvCxnSpPr>
        <p:spPr>
          <a:xfrm>
            <a:off x="3747621" y="4095750"/>
            <a:ext cx="4343400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Each stage operates on different instruction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629150"/>
            <a:ext cx="2250831" cy="273844"/>
          </a:xfrm>
        </p:spPr>
        <p:txBody>
          <a:bodyPr/>
          <a:lstStyle/>
          <a:p>
            <a:r>
              <a:rPr lang="en-US" dirty="0" smtClean="0"/>
              <a:t>CS 61c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93056" y="2647950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207524" y="2154019"/>
            <a:ext cx="521297" cy="990600"/>
            <a:chOff x="6324600" y="3115310"/>
            <a:chExt cx="521297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ALU</a:t>
              </a:r>
              <a:endParaRPr lang="en-US" sz="16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293056" y="184921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bg1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 smtClean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97131" y="230641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</a:t>
              </a:r>
              <a:r>
                <a:rPr lang="en-US" sz="1600" dirty="0" smtClean="0">
                  <a:solidFill>
                    <a:schemeClr val="tx1"/>
                  </a:solidFill>
                  <a:latin typeface="Calibri"/>
                  <a:cs typeface="Calibri"/>
                </a:rPr>
                <a:t>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900021" y="2458819"/>
            <a:ext cx="762000" cy="874931"/>
            <a:chOff x="4191000" y="1962150"/>
            <a:chExt cx="762000" cy="874931"/>
          </a:xfrm>
        </p:grpSpPr>
        <p:cxnSp>
          <p:nvCxnSpPr>
            <p:cNvPr id="88" name="Straight Arrow Connector 87"/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3" name="Trapezoid 72"/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Branch Comp.</a:t>
                </a:r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2680821" y="1925419"/>
            <a:ext cx="841921" cy="1447800"/>
            <a:chOff x="3657600" y="1428750"/>
            <a:chExt cx="841921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 smtClean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  <a:endParaRPr lang="en-US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AddrA</a:t>
              </a:r>
              <a:endParaRPr lang="en-US" sz="1200" dirty="0" smtClean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AddrB</a:t>
              </a:r>
              <a:endParaRPr lang="en-US" sz="1200" dirty="0" smtClean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DataA</a:t>
              </a:r>
              <a:endParaRPr lang="en-US" sz="1200" dirty="0" smtClean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AddrD</a:t>
              </a:r>
              <a:endParaRPr lang="en-US" sz="1200" dirty="0" smtClean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DataB</a:t>
              </a:r>
              <a:endParaRPr lang="en-US" sz="1200" dirty="0" smtClean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/>
                <a:t>DataD</a:t>
              </a:r>
              <a:endParaRPr lang="en-US" sz="1200" dirty="0" smtClean="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497131" y="2535019"/>
            <a:ext cx="3077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Addr</a:t>
            </a:r>
            <a:endParaRPr lang="en-US" sz="1200" dirty="0" smtClean="0"/>
          </a:p>
        </p:txBody>
      </p:sp>
      <p:sp>
        <p:nvSpPr>
          <p:cNvPr id="98" name="TextBox 97"/>
          <p:cNvSpPr txBox="1"/>
          <p:nvPr/>
        </p:nvSpPr>
        <p:spPr>
          <a:xfrm>
            <a:off x="6518314" y="2807553"/>
            <a:ext cx="4360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DataW</a:t>
            </a:r>
            <a:endParaRPr lang="en-US" sz="1200" dirty="0" smtClean="0"/>
          </a:p>
        </p:txBody>
      </p:sp>
      <p:sp>
        <p:nvSpPr>
          <p:cNvPr id="99" name="TextBox 98"/>
          <p:cNvSpPr txBox="1"/>
          <p:nvPr/>
        </p:nvSpPr>
        <p:spPr>
          <a:xfrm>
            <a:off x="7030531" y="2611219"/>
            <a:ext cx="3847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 smtClean="0"/>
              <a:t>DataR</a:t>
            </a:r>
            <a:endParaRPr lang="en-US" sz="1200" dirty="0" smtClean="0"/>
          </a:p>
        </p:txBody>
      </p:sp>
      <p:sp>
        <p:nvSpPr>
          <p:cNvPr id="72" name="Trapezoid 71"/>
          <p:cNvSpPr/>
          <p:nvPr/>
        </p:nvSpPr>
        <p:spPr>
          <a:xfrm rot="5400000">
            <a:off x="4776321" y="2268319"/>
            <a:ext cx="5334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7487731" y="271020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rapezoid 65"/>
          <p:cNvSpPr/>
          <p:nvPr/>
        </p:nvSpPr>
        <p:spPr>
          <a:xfrm rot="5400000">
            <a:off x="7563931" y="2458819"/>
            <a:ext cx="762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5652621" y="2571750"/>
            <a:ext cx="832407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262221" y="2190750"/>
            <a:ext cx="0" cy="38099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262221" y="2190750"/>
            <a:ext cx="1606510" cy="344269"/>
          </a:xfrm>
          <a:prstGeom prst="bentConnector3">
            <a:avLst>
              <a:gd name="adj1" fmla="val 8485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-252137" y="1694708"/>
            <a:ext cx="1065316" cy="228600"/>
          </a:xfrm>
          <a:prstGeom prst="bentConnector3">
            <a:avLst>
              <a:gd name="adj1" fmla="val 99311"/>
            </a:avLst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394821" y="223021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 smtClean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  <a:endParaRPr lang="en-US" sz="1200" dirty="0" smtClean="0"/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547221" y="249691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972719" y="2496919"/>
            <a:ext cx="320337" cy="493931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942387" y="207813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1597856" y="1581150"/>
            <a:ext cx="168565" cy="496669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>
            <a:stCxn id="264" idx="0"/>
          </p:cNvCxnSpPr>
          <p:nvPr/>
        </p:nvCxnSpPr>
        <p:spPr>
          <a:xfrm>
            <a:off x="6643221" y="1885950"/>
            <a:ext cx="1219200" cy="457200"/>
          </a:xfrm>
          <a:prstGeom prst="bentConnector3">
            <a:avLst>
              <a:gd name="adj1" fmla="val 85941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378657" y="1581149"/>
            <a:ext cx="1387764" cy="1030069"/>
          </a:xfrm>
          <a:prstGeom prst="bentConnector3">
            <a:avLst>
              <a:gd name="adj1" fmla="val 123211"/>
            </a:avLst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5119221" y="2343150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>
            <a:off x="3519021" y="2343150"/>
            <a:ext cx="457200" cy="228600"/>
          </a:xfrm>
          <a:prstGeom prst="bentConnector3">
            <a:avLst>
              <a:gd name="adj1" fmla="val 63889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81" idx="3"/>
          </p:cNvCxnSpPr>
          <p:nvPr/>
        </p:nvCxnSpPr>
        <p:spPr>
          <a:xfrm>
            <a:off x="3515378" y="3052286"/>
            <a:ext cx="1058896" cy="320141"/>
          </a:xfrm>
          <a:prstGeom prst="bentConnector3">
            <a:avLst>
              <a:gd name="adj1" fmla="val 2928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>
            <a:off x="3823821" y="3057813"/>
            <a:ext cx="1524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>
            <a:endCxn id="228" idx="1"/>
          </p:cNvCxnSpPr>
          <p:nvPr/>
        </p:nvCxnSpPr>
        <p:spPr>
          <a:xfrm flipV="1">
            <a:off x="1138223" y="1847850"/>
            <a:ext cx="4742998" cy="516527"/>
          </a:xfrm>
          <a:prstGeom prst="bentConnector3">
            <a:avLst>
              <a:gd name="adj1" fmla="val 24563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4598521" y="1848427"/>
            <a:ext cx="368300" cy="342323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99621" y="2077819"/>
            <a:ext cx="273098" cy="838199"/>
            <a:chOff x="1540165" y="1809750"/>
            <a:chExt cx="273098" cy="838199"/>
          </a:xfrm>
        </p:grpSpPr>
        <p:sp>
          <p:nvSpPr>
            <p:cNvPr id="19" name="Rectangle 18"/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6" name="Trapezoid 115"/>
          <p:cNvSpPr/>
          <p:nvPr/>
        </p:nvSpPr>
        <p:spPr>
          <a:xfrm rot="5400000">
            <a:off x="4792776" y="2838450"/>
            <a:ext cx="5334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94" name="Elbow Connector 393"/>
          <p:cNvCxnSpPr/>
          <p:nvPr/>
        </p:nvCxnSpPr>
        <p:spPr>
          <a:xfrm>
            <a:off x="1918821" y="2876550"/>
            <a:ext cx="1676400" cy="1219200"/>
          </a:xfrm>
          <a:prstGeom prst="bentConnector3">
            <a:avLst>
              <a:gd name="adj1" fmla="val 3243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>
            <a:off x="2452221" y="2876550"/>
            <a:ext cx="2286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>
            <a:off x="2452221" y="3181350"/>
            <a:ext cx="22860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2528421" y="1504950"/>
            <a:ext cx="5492710" cy="1030069"/>
          </a:xfrm>
          <a:prstGeom prst="bentConnector3">
            <a:avLst>
              <a:gd name="adj1" fmla="val -9711"/>
            </a:avLst>
          </a:prstGeom>
          <a:ln w="28575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2185521" y="1847850"/>
            <a:ext cx="838200" cy="152400"/>
          </a:xfrm>
          <a:prstGeom prst="bentConnector3">
            <a:avLst>
              <a:gd name="adj1" fmla="val 98898"/>
            </a:avLst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>
            <a:stCxn id="116" idx="0"/>
          </p:cNvCxnSpPr>
          <p:nvPr/>
        </p:nvCxnSpPr>
        <p:spPr>
          <a:xfrm>
            <a:off x="5135676" y="2914650"/>
            <a:ext cx="146337" cy="173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4569656" y="2952750"/>
            <a:ext cx="1921165" cy="415636"/>
          </a:xfrm>
          <a:prstGeom prst="bentConnector3">
            <a:avLst>
              <a:gd name="adj1" fmla="val 81551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" name="Elbow Connector 512"/>
          <p:cNvCxnSpPr/>
          <p:nvPr/>
        </p:nvCxnSpPr>
        <p:spPr>
          <a:xfrm rot="5400000" flipH="1" flipV="1">
            <a:off x="4455501" y="2877850"/>
            <a:ext cx="624037" cy="389374"/>
          </a:xfrm>
          <a:prstGeom prst="bentConnector3">
            <a:avLst>
              <a:gd name="adj1" fmla="val 9902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1" name="TextBox 530"/>
          <p:cNvSpPr txBox="1"/>
          <p:nvPr/>
        </p:nvSpPr>
        <p:spPr>
          <a:xfrm>
            <a:off x="90021" y="2343150"/>
            <a:ext cx="2528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alu</a:t>
            </a:r>
            <a:r>
              <a:rPr lang="en-US" sz="1100" baseline="-25000" dirty="0" err="1" smtClean="0"/>
              <a:t>X</a:t>
            </a:r>
            <a:endParaRPr lang="en-US" sz="1100" baseline="-25000" dirty="0" smtClean="0"/>
          </a:p>
        </p:txBody>
      </p:sp>
      <p:sp>
        <p:nvSpPr>
          <p:cNvPr id="532" name="TextBox 531"/>
          <p:cNvSpPr txBox="1"/>
          <p:nvPr/>
        </p:nvSpPr>
        <p:spPr>
          <a:xfrm>
            <a:off x="13821" y="2647950"/>
            <a:ext cx="32060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/>
              <a:t>pc</a:t>
            </a:r>
            <a:r>
              <a:rPr lang="en-US" sz="1100" baseline="-25000" dirty="0" smtClean="0"/>
              <a:t>F</a:t>
            </a:r>
            <a:r>
              <a:rPr lang="en-US" sz="1100" dirty="0" smtClean="0"/>
              <a:t>+4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66221" y="1276350"/>
            <a:ext cx="556260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995021" y="2724151"/>
            <a:ext cx="152401" cy="533399"/>
            <a:chOff x="1066799" y="3333750"/>
            <a:chExt cx="152401" cy="533399"/>
          </a:xfrm>
          <a:solidFill>
            <a:schemeClr val="accent1"/>
          </a:solidFill>
        </p:grpSpPr>
        <p:sp>
          <p:nvSpPr>
            <p:cNvPr id="126" name="Rectangle 125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28" name="Isosceles Triangle 127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995020" y="2038351"/>
            <a:ext cx="152401" cy="533399"/>
            <a:chOff x="1066799" y="3333750"/>
            <a:chExt cx="152401" cy="533399"/>
          </a:xfrm>
          <a:solidFill>
            <a:schemeClr val="accent1"/>
          </a:solidFill>
        </p:grpSpPr>
        <p:sp>
          <p:nvSpPr>
            <p:cNvPr id="134" name="Rectangle 133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35" name="Isosceles Triangle 134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3595221" y="28003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172" name="Rectangle 171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73" name="Isosceles Triangle 172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87" name="Straight Arrow Connector 186"/>
          <p:cNvCxnSpPr>
            <a:endCxn id="72" idx="2"/>
          </p:cNvCxnSpPr>
          <p:nvPr/>
        </p:nvCxnSpPr>
        <p:spPr>
          <a:xfrm>
            <a:off x="3687586" y="2343150"/>
            <a:ext cx="1279235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3595221" y="3714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192" name="Rectangle 191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93" name="Isosceles Triangle 192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20" name="Elbow Connector 219"/>
          <p:cNvCxnSpPr/>
          <p:nvPr/>
        </p:nvCxnSpPr>
        <p:spPr>
          <a:xfrm flipV="1">
            <a:off x="4204821" y="3105150"/>
            <a:ext cx="762000" cy="609600"/>
          </a:xfrm>
          <a:prstGeom prst="bentConnector3">
            <a:avLst>
              <a:gd name="adj1" fmla="val 6969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4" name="Group 223"/>
          <p:cNvGrpSpPr/>
          <p:nvPr/>
        </p:nvGrpSpPr>
        <p:grpSpPr>
          <a:xfrm>
            <a:off x="3595221" y="1581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25" name="Rectangle 224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26" name="Isosceles Triangle 225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881221" y="1581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28" name="Rectangle 227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29" name="Isosceles Triangle 228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5881221" y="2343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31" name="Rectangle 23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32" name="Isosceles Triangle 231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881221" y="31051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35" name="Rectangle 234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36" name="Isosceles Triangle 235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595221" y="2190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184" name="Rectangle 183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86" name="Isosceles Triangle 185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8091021" y="22669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258" name="Rectangle 257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259" name="Isosceles Triangle 258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6338421" y="1657350"/>
            <a:ext cx="304800" cy="457200"/>
            <a:chOff x="5181600" y="3257550"/>
            <a:chExt cx="304800" cy="457200"/>
          </a:xfrm>
        </p:grpSpPr>
        <p:sp>
          <p:nvSpPr>
            <p:cNvPr id="264" name="Trapezoid 263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 smtClean="0"/>
                <a:t>+4</a:t>
              </a:r>
            </a:p>
          </p:txBody>
        </p:sp>
      </p:grpSp>
      <p:cxnSp>
        <p:nvCxnSpPr>
          <p:cNvPr id="271" name="Straight Arrow Connector 270"/>
          <p:cNvCxnSpPr>
            <a:stCxn id="228" idx="3"/>
          </p:cNvCxnSpPr>
          <p:nvPr/>
        </p:nvCxnSpPr>
        <p:spPr>
          <a:xfrm flipV="1">
            <a:off x="6033622" y="1846005"/>
            <a:ext cx="393099" cy="184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5728821" y="1276350"/>
            <a:ext cx="0" cy="129540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1877793" y="1657350"/>
            <a:ext cx="49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321" name="TextBox 320"/>
          <p:cNvSpPr txBox="1"/>
          <p:nvPr/>
        </p:nvSpPr>
        <p:spPr>
          <a:xfrm>
            <a:off x="623421" y="1657350"/>
            <a:ext cx="4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/>
              <a:t>F</a:t>
            </a:r>
            <a:endParaRPr lang="en-US" baseline="-25000" dirty="0"/>
          </a:p>
        </p:txBody>
      </p:sp>
      <p:sp>
        <p:nvSpPr>
          <p:cNvPr id="322" name="TextBox 321"/>
          <p:cNvSpPr txBox="1"/>
          <p:nvPr/>
        </p:nvSpPr>
        <p:spPr>
          <a:xfrm>
            <a:off x="3747621" y="1504950"/>
            <a:ext cx="48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323" name="TextBox 322"/>
          <p:cNvSpPr txBox="1"/>
          <p:nvPr/>
        </p:nvSpPr>
        <p:spPr>
          <a:xfrm>
            <a:off x="5957421" y="1428750"/>
            <a:ext cx="53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24" name="TextBox 323"/>
          <p:cNvSpPr txBox="1"/>
          <p:nvPr/>
        </p:nvSpPr>
        <p:spPr>
          <a:xfrm>
            <a:off x="1831025" y="3181350"/>
            <a:ext cx="6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325" name="TextBox 324"/>
          <p:cNvSpPr txBox="1"/>
          <p:nvPr/>
        </p:nvSpPr>
        <p:spPr>
          <a:xfrm>
            <a:off x="3673162" y="37147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/>
              <a:t>X</a:t>
            </a:r>
            <a:endParaRPr lang="en-US" baseline="-25000" dirty="0"/>
          </a:p>
        </p:txBody>
      </p:sp>
      <p:sp>
        <p:nvSpPr>
          <p:cNvPr id="326" name="TextBox 325"/>
          <p:cNvSpPr txBox="1"/>
          <p:nvPr/>
        </p:nvSpPr>
        <p:spPr>
          <a:xfrm>
            <a:off x="3747621" y="1962150"/>
            <a:ext cx="55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rs1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327" name="TextBox 326"/>
          <p:cNvSpPr txBox="1"/>
          <p:nvPr/>
        </p:nvSpPr>
        <p:spPr>
          <a:xfrm>
            <a:off x="3652529" y="3269218"/>
            <a:ext cx="55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rs2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332" name="TextBox 331"/>
          <p:cNvSpPr txBox="1"/>
          <p:nvPr/>
        </p:nvSpPr>
        <p:spPr>
          <a:xfrm>
            <a:off x="5957421" y="2495550"/>
            <a:ext cx="60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alu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338" name="TextBox 337"/>
          <p:cNvSpPr txBox="1"/>
          <p:nvPr/>
        </p:nvSpPr>
        <p:spPr>
          <a:xfrm>
            <a:off x="5957421" y="3257550"/>
            <a:ext cx="60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rs2</a:t>
            </a:r>
            <a:r>
              <a:rPr lang="en-US" baseline="-25000" dirty="0" smtClean="0"/>
              <a:t>M</a:t>
            </a:r>
            <a:endParaRPr lang="en-US" baseline="-25000" dirty="0"/>
          </a:p>
        </p:txBody>
      </p:sp>
      <p:sp>
        <p:nvSpPr>
          <p:cNvPr id="341" name="TextBox 340"/>
          <p:cNvSpPr txBox="1"/>
          <p:nvPr/>
        </p:nvSpPr>
        <p:spPr>
          <a:xfrm>
            <a:off x="4738221" y="3409950"/>
            <a:ext cx="68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imm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4281021" y="3486150"/>
            <a:ext cx="556492" cy="457200"/>
            <a:chOff x="3886200" y="3257550"/>
            <a:chExt cx="556492" cy="4572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 err="1" smtClean="0"/>
                <a:t>Imm</a:t>
              </a:r>
              <a:r>
                <a:rPr lang="en-US" sz="1600" dirty="0" smtClean="0"/>
                <a:t>.</a:t>
              </a:r>
            </a:p>
          </p:txBody>
        </p:sp>
      </p:grpSp>
      <p:grpSp>
        <p:nvGrpSpPr>
          <p:cNvPr id="360" name="Group 359"/>
          <p:cNvGrpSpPr/>
          <p:nvPr/>
        </p:nvGrpSpPr>
        <p:grpSpPr>
          <a:xfrm>
            <a:off x="5881221" y="3714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361" name="Rectangle 36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62" name="Isosceles Triangle 361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63" name="Group 362"/>
          <p:cNvGrpSpPr/>
          <p:nvPr/>
        </p:nvGrpSpPr>
        <p:grpSpPr>
          <a:xfrm>
            <a:off x="8091021" y="3714750"/>
            <a:ext cx="152401" cy="533399"/>
            <a:chOff x="1066799" y="3333750"/>
            <a:chExt cx="152401" cy="533399"/>
          </a:xfrm>
          <a:solidFill>
            <a:srgbClr val="5B9BD5"/>
          </a:solidFill>
        </p:grpSpPr>
        <p:sp>
          <p:nvSpPr>
            <p:cNvPr id="364" name="Rectangle 363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365" name="Isosceles Triangle 364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/>
            </a:prstGeom>
            <a:grpFill/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44" name="Straight Connector 343"/>
          <p:cNvCxnSpPr/>
          <p:nvPr/>
        </p:nvCxnSpPr>
        <p:spPr>
          <a:xfrm>
            <a:off x="4204821" y="3714750"/>
            <a:ext cx="0" cy="38100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7" name="TextBox 376"/>
          <p:cNvSpPr txBox="1"/>
          <p:nvPr/>
        </p:nvSpPr>
        <p:spPr>
          <a:xfrm>
            <a:off x="6033621" y="3714750"/>
            <a:ext cx="65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78" name="TextBox 377"/>
          <p:cNvSpPr txBox="1"/>
          <p:nvPr/>
        </p:nvSpPr>
        <p:spPr>
          <a:xfrm>
            <a:off x="8167221" y="38671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cxnSp>
        <p:nvCxnSpPr>
          <p:cNvPr id="387" name="Elbow Connector 386"/>
          <p:cNvCxnSpPr/>
          <p:nvPr/>
        </p:nvCxnSpPr>
        <p:spPr>
          <a:xfrm rot="10800000">
            <a:off x="2452221" y="1428750"/>
            <a:ext cx="5791200" cy="2438400"/>
          </a:xfrm>
          <a:prstGeom prst="bentConnector3">
            <a:avLst>
              <a:gd name="adj1" fmla="val -6619"/>
            </a:avLst>
          </a:prstGeom>
          <a:ln w="28575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8" name="Elbow Connector 367"/>
          <p:cNvCxnSpPr>
            <a:endCxn id="22" idx="1"/>
          </p:cNvCxnSpPr>
          <p:nvPr/>
        </p:nvCxnSpPr>
        <p:spPr>
          <a:xfrm rot="16200000" flipH="1">
            <a:off x="1956237" y="1924734"/>
            <a:ext cx="1220569" cy="228600"/>
          </a:xfrm>
          <a:prstGeom prst="bentConnector2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071221" y="895350"/>
            <a:ext cx="0" cy="365760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3671421" y="819150"/>
            <a:ext cx="0" cy="365760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957421" y="895350"/>
            <a:ext cx="0" cy="365760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167221" y="895350"/>
            <a:ext cx="0" cy="3657600"/>
          </a:xfrm>
          <a:prstGeom prst="line">
            <a:avLst/>
          </a:prstGeom>
          <a:ln w="381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229600" y="742950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t0, t1, t2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6477000" y="819150"/>
            <a:ext cx="12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t3, t4, t5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4114800" y="819150"/>
            <a:ext cx="125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slt</a:t>
            </a:r>
            <a:r>
              <a:rPr lang="en-US" dirty="0" smtClean="0"/>
              <a:t> t6, t0, t3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2133600" y="819150"/>
            <a:ext cx="124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w</a:t>
            </a:r>
            <a:r>
              <a:rPr lang="en-US" dirty="0" smtClean="0"/>
              <a:t> t0, 4(t3)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685800" y="819150"/>
            <a:ext cx="121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lw</a:t>
            </a:r>
            <a:r>
              <a:rPr lang="en-US" dirty="0" smtClean="0"/>
              <a:t> t0, 8(t3)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4629150"/>
            <a:ext cx="696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Pipeline registers separate stages, hold data for each instruction in flight</a:t>
            </a:r>
          </a:p>
        </p:txBody>
      </p:sp>
    </p:spTree>
    <p:extLst>
      <p:ext uri="{BB962C8B-B14F-4D97-AF65-F5344CB8AC3E}">
        <p14:creationId xmlns:p14="http://schemas.microsoft.com/office/powerpoint/2010/main" val="6613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RISC-V</a:t>
            </a:r>
            <a:r>
              <a:rPr lang="is-IS" dirty="0" smtClean="0"/>
              <a:t> Pipeline</a:t>
            </a:r>
          </a:p>
          <a:p>
            <a:r>
              <a:rPr lang="is-IS" b="1" dirty="0" smtClean="0"/>
              <a:t>Pipeline Control</a:t>
            </a:r>
          </a:p>
          <a:p>
            <a:r>
              <a:rPr lang="is-IS" dirty="0" smtClean="0"/>
              <a:t>Hazards</a:t>
            </a:r>
          </a:p>
          <a:p>
            <a:pPr lvl="1"/>
            <a:r>
              <a:rPr lang="is-IS" dirty="0" smtClean="0"/>
              <a:t>Structural</a:t>
            </a:r>
          </a:p>
          <a:p>
            <a:pPr lvl="1"/>
            <a:r>
              <a:rPr lang="is-IS" dirty="0" smtClean="0"/>
              <a:t>Data</a:t>
            </a:r>
          </a:p>
          <a:p>
            <a:pPr lvl="2"/>
            <a:r>
              <a:rPr lang="is-IS" dirty="0" smtClean="0"/>
              <a:t>R-type instructions</a:t>
            </a:r>
          </a:p>
          <a:p>
            <a:pPr lvl="2"/>
            <a:r>
              <a:rPr lang="is-IS" dirty="0" smtClean="0"/>
              <a:t>Load</a:t>
            </a:r>
          </a:p>
          <a:p>
            <a:pPr lvl="1"/>
            <a:r>
              <a:rPr lang="is-IS" dirty="0" smtClean="0"/>
              <a:t>Control</a:t>
            </a:r>
          </a:p>
          <a:p>
            <a:r>
              <a:rPr lang="is-IS" dirty="0" smtClean="0"/>
              <a:t>Superscalar processors</a:t>
            </a:r>
          </a:p>
          <a:p>
            <a:pPr lvl="1"/>
            <a:endParaRPr lang="is-I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61c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13: Pipelining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31CF-B26C-E347-9AC9-78212C099D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 cmpd="sng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61c" id="{3D438229-7FE9-D54F-B5B6-0AB840F958BF}" vid="{E8C94A1B-47C3-B341-AD26-AD62246F1A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61c</Template>
  <TotalTime>15653</TotalTime>
  <Words>2336</Words>
  <Application>Microsoft Macintosh PowerPoint</Application>
  <PresentationFormat>On-screen Show (16:9)</PresentationFormat>
  <Paragraphs>793</Paragraphs>
  <Slides>48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AmericanTypewriter-Condensed</vt:lpstr>
      <vt:lpstr>Arial</vt:lpstr>
      <vt:lpstr>Calibri</vt:lpstr>
      <vt:lpstr>Calibri Light</vt:lpstr>
      <vt:lpstr>Courier</vt:lpstr>
      <vt:lpstr>Courier New</vt:lpstr>
      <vt:lpstr>Mangal</vt:lpstr>
      <vt:lpstr>ＭＳ Ｐゴシック</vt:lpstr>
      <vt:lpstr>Symbol</vt:lpstr>
      <vt:lpstr>Wingdings</vt:lpstr>
      <vt:lpstr>Office Theme</vt:lpstr>
      <vt:lpstr>CS 61C:  Great Ideas in Computer Architecture   Lecture 13: Pipelining</vt:lpstr>
      <vt:lpstr>Agenda</vt:lpstr>
      <vt:lpstr>Recap: Pipelining with RISC-V</vt:lpstr>
      <vt:lpstr>RISC-V Pipeline</vt:lpstr>
      <vt:lpstr>Single-Cycle RISC-V RV32I Datapath</vt:lpstr>
      <vt:lpstr>Pipelining RISC-V RV32I Datapath</vt:lpstr>
      <vt:lpstr>Pipelined RISC-V RV32I Datapath</vt:lpstr>
      <vt:lpstr>Each stage operates on different instruction</vt:lpstr>
      <vt:lpstr>Agenda</vt:lpstr>
      <vt:lpstr>Pipelined Control</vt:lpstr>
      <vt:lpstr>Hazards Ahead</vt:lpstr>
      <vt:lpstr>Agenda</vt:lpstr>
      <vt:lpstr>Structural Hazard</vt:lpstr>
      <vt:lpstr>Regfile Structural Hazards</vt:lpstr>
      <vt:lpstr>Structural Hazard: Memory Access</vt:lpstr>
      <vt:lpstr>Instruction and Data Caches</vt:lpstr>
      <vt:lpstr>Structural Hazards – Summary</vt:lpstr>
      <vt:lpstr>Agenda</vt:lpstr>
      <vt:lpstr>Data Hazard: Register Access</vt:lpstr>
      <vt:lpstr>Register Access Policy</vt:lpstr>
      <vt:lpstr>Data Hazard: ALU Result</vt:lpstr>
      <vt:lpstr>Data Hazard: ALU Result</vt:lpstr>
      <vt:lpstr>Solution 1: Stalling</vt:lpstr>
      <vt:lpstr>Stalls and Performance</vt:lpstr>
      <vt:lpstr>Solution 2: Forwarding</vt:lpstr>
      <vt:lpstr>Forwarding (aka Bypassing)</vt:lpstr>
      <vt:lpstr>1) Detect Need for Forwarding  (example)</vt:lpstr>
      <vt:lpstr>Forwarding Path</vt:lpstr>
      <vt:lpstr>Administrivia</vt:lpstr>
      <vt:lpstr>Agenda</vt:lpstr>
      <vt:lpstr>Load Data Hazard</vt:lpstr>
      <vt:lpstr>Stall Pipeline</vt:lpstr>
      <vt:lpstr>lw Data Hazard</vt:lpstr>
      <vt:lpstr>Code Scheduling to Avoid Stalls</vt:lpstr>
      <vt:lpstr>Agenda</vt:lpstr>
      <vt:lpstr>Control Hazards</vt:lpstr>
      <vt:lpstr>Observation</vt:lpstr>
      <vt:lpstr>Kill Instructions after Branch if Taken</vt:lpstr>
      <vt:lpstr>Reducing Branch Penalties</vt:lpstr>
      <vt:lpstr>Branch Prediction</vt:lpstr>
      <vt:lpstr>Agenda</vt:lpstr>
      <vt:lpstr>Increasing Processor Performance</vt:lpstr>
      <vt:lpstr>Superscalar Processor</vt:lpstr>
      <vt:lpstr>Benchmark: CPI of Intel Core i7</vt:lpstr>
      <vt:lpstr>In Conclusion</vt:lpstr>
      <vt:lpstr>Extra Slides</vt:lpstr>
      <vt:lpstr>Pipelining and ISA Design</vt:lpstr>
      <vt:lpstr>Superscalar Processor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 Great Ideas in Computer Architecture   Lecture 1: Introduction</dc:title>
  <dc:subject/>
  <dc:creator>Bernhard E. Boser</dc:creator>
  <cp:keywords/>
  <dc:description/>
  <cp:lastModifiedBy>Steven Ho</cp:lastModifiedBy>
  <cp:revision>892</cp:revision>
  <dcterms:created xsi:type="dcterms:W3CDTF">2016-08-05T18:45:47Z</dcterms:created>
  <dcterms:modified xsi:type="dcterms:W3CDTF">2017-10-10T14:45:06Z</dcterms:modified>
  <cp:category/>
</cp:coreProperties>
</file>